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87" r:id="rId3"/>
    <p:sldId id="335" r:id="rId4"/>
    <p:sldId id="336" r:id="rId5"/>
    <p:sldId id="258" r:id="rId6"/>
    <p:sldId id="261" r:id="rId7"/>
    <p:sldId id="313" r:id="rId8"/>
    <p:sldId id="312" r:id="rId9"/>
    <p:sldId id="321" r:id="rId10"/>
    <p:sldId id="315" r:id="rId11"/>
    <p:sldId id="318" r:id="rId12"/>
    <p:sldId id="329" r:id="rId13"/>
    <p:sldId id="320" r:id="rId14"/>
    <p:sldId id="260" r:id="rId15"/>
    <p:sldId id="300" r:id="rId16"/>
    <p:sldId id="322" r:id="rId17"/>
    <p:sldId id="303" r:id="rId18"/>
    <p:sldId id="301" r:id="rId19"/>
    <p:sldId id="302" r:id="rId20"/>
    <p:sldId id="330" r:id="rId21"/>
    <p:sldId id="294" r:id="rId22"/>
    <p:sldId id="267" r:id="rId23"/>
    <p:sldId id="314" r:id="rId24"/>
    <p:sldId id="323" r:id="rId25"/>
    <p:sldId id="331" r:id="rId26"/>
    <p:sldId id="327" r:id="rId27"/>
    <p:sldId id="306" r:id="rId28"/>
    <p:sldId id="307" r:id="rId29"/>
    <p:sldId id="332" r:id="rId30"/>
    <p:sldId id="333" r:id="rId31"/>
    <p:sldId id="337" r:id="rId32"/>
    <p:sldId id="334" r:id="rId33"/>
    <p:sldId id="339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D5C00"/>
    <a:srgbClr val="003399"/>
    <a:srgbClr val="669900"/>
    <a:srgbClr val="993300"/>
    <a:srgbClr val="F8FEF0"/>
    <a:srgbClr val="E8FDC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8C0D2-AE83-4927-AA52-861B5A82644F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EC86E-768E-4A43-B83A-6C457D694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536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5896B-F9AF-43BA-8D59-4EC0542E4F3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52B2D-42FC-4670-B493-827732BD6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66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52B2D-42FC-4670-B493-827732BD681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62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05315-D2F7-4377-BA70-336AA8DBEA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3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29E75-298D-4D9F-B537-1DA577A43B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2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018B2-B48A-497E-A2F5-DA3F985653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81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5A23A-90F8-40D4-8AFD-A01170A724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4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FCE53-E85C-41E4-B127-931AC402BD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1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DD2CF-8111-42C8-86C5-9F85904A94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3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FCC11-9522-4CBD-B2CD-2CB9F2C738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4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168BF-56B3-47D7-AA79-F64F2B22D3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7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B60B9-FDD2-4AB7-AA4A-ACE1E2D9B5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1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53E5C-D5C2-4A95-A0D5-43FAD0D23E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4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1B2B0-71FF-491F-9707-BCD6029F6E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55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ECCDA3-9AB5-4D5A-839C-F47E60A4A15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55.gif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5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hyperlink" Target="../&#1055;&#1088;&#1077;&#1079;&#1077;&#1085;&#1090;&#1072;&#1094;&#1080;&#1103;1&#1087;&#1088;&#1086;&#1076;%20&#1087;&#1088;&#1086;&#1077;&#1082;&#1090;.ppt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4.gif"/><Relationship Id="rId4" Type="http://schemas.openxmlformats.org/officeDocument/2006/relationships/image" Target="../media/image6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55" y="2046659"/>
            <a:ext cx="2432024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429000"/>
            <a:ext cx="2522538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58888" y="228600"/>
            <a:ext cx="76565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3D5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Проект по теме: </a:t>
            </a:r>
          </a:p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3D5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«</a:t>
            </a:r>
            <a:r>
              <a:rPr lang="ru-RU" sz="4800" b="1" dirty="0">
                <a:solidFill>
                  <a:srgbClr val="3D5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Графики вокруг нас»</a:t>
            </a:r>
            <a:endParaRPr lang="en-US" sz="4800" b="1" dirty="0">
              <a:solidFill>
                <a:srgbClr val="3D5C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9"/>
          <a:stretch>
            <a:fillRect/>
          </a:stretch>
        </p:blipFill>
        <p:spPr bwMode="auto">
          <a:xfrm>
            <a:off x="3895583" y="2046659"/>
            <a:ext cx="2498725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0558" y="4710740"/>
            <a:ext cx="52013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Работу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выполняли: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Кочнева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Евгения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		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Полякова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Дарья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		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Сыромятников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Виктор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		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Якунин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Максим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Руководители: Смирнова Т.В.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Чернечкова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Г.В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Графики в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</a:rPr>
              <a:t>           </a:t>
            </a:r>
            <a:r>
              <a:rPr lang="ru-RU" sz="2400" b="1" dirty="0" smtClean="0">
                <a:solidFill>
                  <a:schemeClr val="accent1">
                    <a:lumMod val="10000"/>
                  </a:schemeClr>
                </a:solidFill>
              </a:rPr>
              <a:t>Графики </a:t>
            </a:r>
            <a:endParaRPr lang="en-US" sz="2400" b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10000"/>
                  </a:schemeClr>
                </a:solidFill>
              </a:rPr>
              <a:t>        </a:t>
            </a:r>
            <a:r>
              <a:rPr lang="ru-RU" sz="2400" b="1" dirty="0" smtClean="0">
                <a:solidFill>
                  <a:schemeClr val="accent1">
                    <a:lumMod val="10000"/>
                  </a:schemeClr>
                </a:solidFill>
              </a:rPr>
              <a:t>равномерного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10000"/>
                  </a:schemeClr>
                </a:solidFill>
              </a:rPr>
              <a:t>          движения.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en-US" sz="2400" dirty="0" smtClean="0"/>
              <a:t>          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Графики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      равноускоренного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         движения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571612"/>
            <a:ext cx="4732771" cy="26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180" y="3789040"/>
            <a:ext cx="2477158" cy="265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5"/>
            <a:ext cx="1996467" cy="236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2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1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Механические и электрические колебания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77686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6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Атомная физика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214422"/>
            <a:ext cx="7704856" cy="520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6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7705725" cy="1143000"/>
          </a:xfrm>
        </p:spPr>
        <p:txBody>
          <a:bodyPr/>
          <a:lstStyle/>
          <a:p>
            <a:r>
              <a:rPr lang="ru-RU" sz="3800" b="1" dirty="0">
                <a:solidFill>
                  <a:srgbClr val="CC0000"/>
                </a:solidFill>
              </a:rPr>
              <a:t>Где в </a:t>
            </a:r>
            <a:r>
              <a:rPr lang="ru-RU" sz="3800" b="1" dirty="0" smtClean="0">
                <a:solidFill>
                  <a:srgbClr val="CC0000"/>
                </a:solidFill>
              </a:rPr>
              <a:t>жизни мы ещё используем графики?</a:t>
            </a:r>
            <a:endParaRPr lang="ru-RU" sz="3800" b="1" dirty="0">
              <a:solidFill>
                <a:srgbClr val="CC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752600"/>
            <a:ext cx="7427168" cy="4373563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623">
            <a:off x="3409242" y="3540561"/>
            <a:ext cx="3267075" cy="201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748">
            <a:off x="6688349" y="4323690"/>
            <a:ext cx="2253782" cy="22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38235"/>
            <a:ext cx="2088232" cy="25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630951"/>
            <a:ext cx="7182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-</a:t>
            </a:r>
            <a:r>
              <a:rPr lang="ru-RU" sz="2800" b="1" dirty="0" smtClean="0">
                <a:solidFill>
                  <a:srgbClr val="000099"/>
                </a:solidFill>
              </a:rPr>
              <a:t>промышленность</a:t>
            </a:r>
            <a:r>
              <a:rPr lang="ru-RU" sz="2800" b="1" dirty="0">
                <a:solidFill>
                  <a:srgbClr val="000099"/>
                </a:solidFill>
              </a:rPr>
              <a:t>;    - демография;</a:t>
            </a:r>
          </a:p>
          <a:p>
            <a:r>
              <a:rPr lang="en-US" sz="2800" b="1" dirty="0" smtClean="0">
                <a:solidFill>
                  <a:srgbClr val="000099"/>
                </a:solidFill>
              </a:rPr>
              <a:t>- </a:t>
            </a:r>
            <a:r>
              <a:rPr lang="ru-RU" sz="2800" b="1" dirty="0" smtClean="0">
                <a:solidFill>
                  <a:srgbClr val="000099"/>
                </a:solidFill>
              </a:rPr>
              <a:t>экономика</a:t>
            </a:r>
            <a:r>
              <a:rPr lang="ru-RU" sz="2800" b="1" dirty="0">
                <a:solidFill>
                  <a:srgbClr val="000099"/>
                </a:solidFill>
              </a:rPr>
              <a:t>;                </a:t>
            </a:r>
            <a:r>
              <a:rPr lang="ru-RU" sz="2800" b="1" dirty="0" smtClean="0">
                <a:solidFill>
                  <a:srgbClr val="000099"/>
                </a:solidFill>
              </a:rPr>
              <a:t>- </a:t>
            </a:r>
            <a:r>
              <a:rPr lang="ru-RU" sz="2800" b="1" dirty="0">
                <a:solidFill>
                  <a:srgbClr val="000099"/>
                </a:solidFill>
              </a:rPr>
              <a:t>метеорология;</a:t>
            </a:r>
          </a:p>
          <a:p>
            <a:r>
              <a:rPr lang="ru-RU" sz="2800" b="1" dirty="0">
                <a:solidFill>
                  <a:srgbClr val="000099"/>
                </a:solidFill>
              </a:rPr>
              <a:t>-  геология;                 </a:t>
            </a:r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-  статистика;</a:t>
            </a:r>
          </a:p>
          <a:p>
            <a:r>
              <a:rPr lang="ru-RU" sz="2800" b="1" dirty="0">
                <a:solidFill>
                  <a:srgbClr val="000099"/>
                </a:solidFill>
              </a:rPr>
              <a:t>-  медицина;              </a:t>
            </a:r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- наша профессия.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Промышленность: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80728"/>
            <a:ext cx="7632848" cy="5073427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Графики применяются в промышленности, а в частности в составлении тех или иных отчетов, а также на самом производстве.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93642"/>
            <a:ext cx="36004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242">
            <a:off x="5076056" y="3140968"/>
            <a:ext cx="3855190" cy="331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5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     Графики в промышленности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68760"/>
            <a:ext cx="84969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5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C0000"/>
                </a:solidFill>
              </a:rPr>
              <a:t>Графики в экономике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001688" y="1052736"/>
            <a:ext cx="7499176" cy="22098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       </a:t>
            </a:r>
            <a:r>
              <a:rPr lang="ru-RU" b="1" dirty="0" smtClean="0">
                <a:solidFill>
                  <a:srgbClr val="000099"/>
                </a:solidFill>
              </a:rPr>
              <a:t>Широко применяются графики в </a:t>
            </a:r>
            <a:r>
              <a:rPr lang="en-US" b="1" dirty="0" smtClean="0">
                <a:solidFill>
                  <a:srgbClr val="000099"/>
                </a:solidFill>
              </a:rPr>
              <a:t>   </a:t>
            </a:r>
            <a:r>
              <a:rPr lang="ru-RU" b="1" dirty="0" smtClean="0">
                <a:solidFill>
                  <a:srgbClr val="000099"/>
                </a:solidFill>
              </a:rPr>
              <a:t>экономике, в частности кривая спроса и предложения, линия производственных возможностей .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9" y="4005064"/>
            <a:ext cx="293021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5" name="Picture 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54726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2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idx="1"/>
          </p:nvPr>
        </p:nvSpPr>
        <p:spPr>
          <a:xfrm>
            <a:off x="0" y="115888"/>
            <a:ext cx="9144000" cy="662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4400" b="1" i="0" u="none" strike="noStrike" cap="none" dirty="0" smtClean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ru-RU" sz="3600" b="1" i="0" u="none" strike="noStrike" cap="none" dirty="0" smtClean="0">
                <a:solidFill>
                  <a:srgbClr val="000099"/>
                </a:solidFill>
                <a:latin typeface="+mj-lt"/>
                <a:ea typeface="Calibri"/>
                <a:cs typeface="Calibri"/>
                <a:sym typeface="Calibri"/>
              </a:rPr>
              <a:t>Экономисты </a:t>
            </a:r>
            <a:r>
              <a:rPr lang="ru-RU" sz="3600" b="1" i="0" u="none" strike="noStrike" cap="none" dirty="0">
                <a:solidFill>
                  <a:srgbClr val="000099"/>
                </a:solidFill>
                <a:latin typeface="+mj-lt"/>
                <a:ea typeface="Calibri"/>
                <a:cs typeface="Calibri"/>
                <a:sym typeface="Calibri"/>
              </a:rPr>
              <a:t>на заводе каждый день решают массу задач </a:t>
            </a:r>
            <a:r>
              <a:rPr lang="ru-RU" sz="3600" b="1" i="0" u="none" strike="noStrike" cap="none" dirty="0" smtClean="0">
                <a:solidFill>
                  <a:srgbClr val="000099"/>
                </a:solidFill>
                <a:latin typeface="+mj-lt"/>
                <a:ea typeface="Calibri"/>
                <a:cs typeface="Calibri"/>
                <a:sym typeface="Calibri"/>
              </a:rPr>
              <a:t>с данными</a:t>
            </a:r>
            <a:r>
              <a:rPr lang="ru-RU" sz="3600" b="1" i="0" u="none" strike="noStrike" cap="none" dirty="0">
                <a:solidFill>
                  <a:srgbClr val="000099"/>
                </a:solidFill>
                <a:latin typeface="+mj-lt"/>
                <a:ea typeface="Calibri"/>
                <a:cs typeface="Calibri"/>
                <a:sym typeface="Calibri"/>
              </a:rPr>
              <a:t>: работа, </a:t>
            </a:r>
            <a:r>
              <a:rPr lang="ru-RU" sz="3600" b="1" i="0" u="none" strike="noStrike" cap="none" dirty="0" smtClean="0">
                <a:solidFill>
                  <a:srgbClr val="000099"/>
                </a:solidFill>
                <a:latin typeface="+mj-lt"/>
                <a:ea typeface="Calibri"/>
                <a:cs typeface="Calibri"/>
                <a:sym typeface="Calibri"/>
              </a:rPr>
              <a:t> 	производительность </a:t>
            </a:r>
            <a:r>
              <a:rPr lang="ru-RU" sz="3600" b="1" i="0" u="none" strike="noStrike" cap="none" dirty="0">
                <a:solidFill>
                  <a:srgbClr val="000099"/>
                </a:solidFill>
                <a:latin typeface="+mj-lt"/>
                <a:ea typeface="Calibri"/>
                <a:cs typeface="Calibri"/>
                <a:sym typeface="Calibri"/>
              </a:rPr>
              <a:t>труда, время; прибыль, затраты производства.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1" i="0" u="none" strike="noStrike" cap="none" dirty="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Shape 135" descr="paris-parc-de-la-villette-cite-des-sciences-0011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193019" y="3839842"/>
            <a:ext cx="3565525" cy="267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 descr="finance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526004" y="3960889"/>
            <a:ext cx="3222459" cy="2431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923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Графики в геологии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5" y="1196752"/>
            <a:ext cx="7813873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3399"/>
                </a:solidFill>
              </a:rPr>
              <a:t>На современном этапе проведение геологоразведочных работ невозможно представить без </a:t>
            </a:r>
            <a:r>
              <a:rPr lang="ru-RU" b="1" dirty="0" smtClean="0">
                <a:solidFill>
                  <a:srgbClr val="003399"/>
                </a:solidFill>
              </a:rPr>
              <a:t>графиков.  </a:t>
            </a:r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9406"/>
            <a:ext cx="383272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617438"/>
            <a:ext cx="367240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9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046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D5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Гипотеза:</a:t>
            </a:r>
            <a:br>
              <a:rPr lang="ru-RU" sz="5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D5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3D5C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484784"/>
            <a:ext cx="68407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Мы предполагаем, что       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графики играют очень важную роль в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жизни людей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50762"/>
            <a:ext cx="2987675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C0000"/>
                </a:solidFill>
              </a:rPr>
              <a:t>Сейсмограф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132856"/>
            <a:ext cx="4032448" cy="270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1916832"/>
            <a:ext cx="5688632" cy="4209331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0099"/>
                </a:solidFill>
              </a:rPr>
              <a:t>Используя </a:t>
            </a:r>
            <a:r>
              <a:rPr lang="ru-RU" b="1" dirty="0">
                <a:solidFill>
                  <a:srgbClr val="000099"/>
                </a:solidFill>
              </a:rPr>
              <a:t>показания </a:t>
            </a:r>
            <a:r>
              <a:rPr lang="ru-RU" b="1" dirty="0">
                <a:solidFill>
                  <a:srgbClr val="CC0000"/>
                </a:solidFill>
              </a:rPr>
              <a:t>сейсмографов</a:t>
            </a:r>
            <a:r>
              <a:rPr lang="ru-RU" b="1" dirty="0"/>
              <a:t> </a:t>
            </a:r>
            <a:r>
              <a:rPr lang="ru-RU" b="1" dirty="0">
                <a:solidFill>
                  <a:srgbClr val="000099"/>
                </a:solidFill>
              </a:rPr>
              <a:t>(приборов </a:t>
            </a:r>
            <a:r>
              <a:rPr lang="ru-RU" b="1" dirty="0" smtClean="0">
                <a:solidFill>
                  <a:srgbClr val="000099"/>
                </a:solidFill>
              </a:rPr>
              <a:t>   непрерывно </a:t>
            </a:r>
            <a:r>
              <a:rPr lang="ru-RU" b="1" dirty="0">
                <a:solidFill>
                  <a:srgbClr val="000099"/>
                </a:solidFill>
              </a:rPr>
              <a:t>фиксирующих колебания почвы и строящих специальные графики - </a:t>
            </a:r>
            <a:r>
              <a:rPr lang="ru-RU" b="1" dirty="0">
                <a:solidFill>
                  <a:srgbClr val="CC0000"/>
                </a:solidFill>
              </a:rPr>
              <a:t>сейсмограммы</a:t>
            </a:r>
            <a:r>
              <a:rPr lang="ru-RU" b="1" dirty="0">
                <a:solidFill>
                  <a:srgbClr val="000099"/>
                </a:solidFill>
              </a:rPr>
              <a:t>) </a:t>
            </a:r>
            <a:r>
              <a:rPr lang="ru-RU" b="1" dirty="0" smtClean="0">
                <a:solidFill>
                  <a:srgbClr val="000099"/>
                </a:solidFill>
              </a:rPr>
              <a:t>учёные могут </a:t>
            </a:r>
            <a:r>
              <a:rPr lang="ru-RU" b="1" dirty="0">
                <a:solidFill>
                  <a:srgbClr val="000099"/>
                </a:solidFill>
              </a:rPr>
              <a:t>предсказать приближение землетрясения или цунами.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3"/>
            <a:ext cx="216024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8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Графики в медицине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22" y="3895313"/>
            <a:ext cx="3633258" cy="255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340768"/>
            <a:ext cx="7674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0099"/>
                </a:solidFill>
              </a:rPr>
              <a:t>К</a:t>
            </a:r>
            <a:r>
              <a:rPr lang="ru-RU" sz="3200" b="1" dirty="0" smtClean="0">
                <a:solidFill>
                  <a:srgbClr val="000099"/>
                </a:solidFill>
              </a:rPr>
              <a:t>оличество </a:t>
            </a:r>
            <a:r>
              <a:rPr lang="ru-RU" sz="3200" b="1" dirty="0">
                <a:solidFill>
                  <a:srgbClr val="000099"/>
                </a:solidFill>
              </a:rPr>
              <a:t>клеток гемоглобина в организме </a:t>
            </a:r>
            <a:r>
              <a:rPr lang="ru-RU" sz="3200" b="1" dirty="0" smtClean="0">
                <a:solidFill>
                  <a:srgbClr val="000099"/>
                </a:solidFill>
              </a:rPr>
              <a:t>человека, который </a:t>
            </a:r>
            <a:r>
              <a:rPr lang="ru-RU" sz="3200" b="1" dirty="0">
                <a:solidFill>
                  <a:srgbClr val="000099"/>
                </a:solidFill>
              </a:rPr>
              <a:t>потерял много </a:t>
            </a:r>
            <a:r>
              <a:rPr lang="ru-RU" sz="3200" b="1" dirty="0" smtClean="0">
                <a:solidFill>
                  <a:srgbClr val="000099"/>
                </a:solidFill>
              </a:rPr>
              <a:t>крови,  описывается с помощью графика показательной функции.</a:t>
            </a:r>
            <a:endParaRPr lang="ru-RU" sz="3200" b="1" dirty="0">
              <a:solidFill>
                <a:srgbClr val="000099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227" y="3895314"/>
            <a:ext cx="2606301" cy="242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9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Кардиограф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idx="1"/>
          </p:nvPr>
        </p:nvSpPr>
        <p:spPr>
          <a:xfrm>
            <a:off x="1187624" y="1268760"/>
            <a:ext cx="7704856" cy="2752254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rgbClr val="000099"/>
                </a:solidFill>
              </a:rPr>
              <a:t>Врачи </a:t>
            </a:r>
            <a:r>
              <a:rPr lang="ru-RU" b="1" dirty="0">
                <a:solidFill>
                  <a:srgbClr val="000099"/>
                </a:solidFill>
              </a:rPr>
              <a:t>выявляют болезни </a:t>
            </a:r>
            <a:r>
              <a:rPr lang="ru-RU" b="1" dirty="0" smtClean="0">
                <a:solidFill>
                  <a:srgbClr val="000099"/>
                </a:solidFill>
              </a:rPr>
              <a:t>сердца,  изучая </a:t>
            </a:r>
            <a:r>
              <a:rPr lang="ru-RU" b="1" dirty="0">
                <a:solidFill>
                  <a:srgbClr val="000099"/>
                </a:solidFill>
              </a:rPr>
              <a:t>графики, полученные с помощью</a:t>
            </a:r>
            <a:r>
              <a:rPr lang="ru-RU" b="1" dirty="0">
                <a:solidFill>
                  <a:srgbClr val="3D5C00"/>
                </a:solidFill>
              </a:rPr>
              <a:t> </a:t>
            </a:r>
            <a:r>
              <a:rPr lang="ru-RU" b="1" dirty="0">
                <a:solidFill>
                  <a:srgbClr val="CC0000"/>
                </a:solidFill>
              </a:rPr>
              <a:t>кардиографа</a:t>
            </a:r>
            <a:r>
              <a:rPr lang="ru-RU" b="1" dirty="0">
                <a:solidFill>
                  <a:srgbClr val="000099"/>
                </a:solidFill>
              </a:rPr>
              <a:t>, их называют</a:t>
            </a:r>
            <a:r>
              <a:rPr lang="ru-RU" b="1" dirty="0">
                <a:solidFill>
                  <a:srgbClr val="3D5C00"/>
                </a:solidFill>
              </a:rPr>
              <a:t> </a:t>
            </a:r>
            <a:r>
              <a:rPr lang="ru-RU" b="1" dirty="0" smtClean="0">
                <a:solidFill>
                  <a:srgbClr val="CC0000"/>
                </a:solidFill>
              </a:rPr>
              <a:t>кардиограммами </a:t>
            </a:r>
            <a:r>
              <a:rPr lang="ru-RU" b="1" dirty="0" smtClean="0">
                <a:solidFill>
                  <a:srgbClr val="000099"/>
                </a:solidFill>
              </a:rPr>
              <a:t>(это электрические колебания).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3319" name="Picture 7" descr="b51385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76" y="3933056"/>
            <a:ext cx="2028288" cy="234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15" y="116632"/>
            <a:ext cx="172819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57" y="3924253"/>
            <a:ext cx="4286250" cy="245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Графики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медицине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85462"/>
            <a:ext cx="7200800" cy="369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1196752"/>
            <a:ext cx="5840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3D5C00"/>
                </a:solidFill>
              </a:rPr>
              <a:t>  Курение </a:t>
            </a:r>
            <a:r>
              <a:rPr lang="ru-RU" sz="3200" b="1" dirty="0">
                <a:solidFill>
                  <a:srgbClr val="3D5C00"/>
                </a:solidFill>
              </a:rPr>
              <a:t>сокращает жизнь.</a:t>
            </a:r>
            <a:endParaRPr lang="ru-RU" sz="3200" dirty="0">
              <a:solidFill>
                <a:srgbClr val="3D5C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7359" y="1781527"/>
            <a:ext cx="242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</a:t>
            </a:r>
          </a:p>
          <a:p>
            <a:r>
              <a:rPr lang="ru-RU" dirty="0"/>
              <a:t>о</a:t>
            </a:r>
          </a:p>
          <a:p>
            <a:r>
              <a:rPr lang="ru-RU" dirty="0"/>
              <a:t>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96784" y="5363924"/>
            <a:ext cx="1773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Кол-во сигарет</a:t>
            </a:r>
          </a:p>
        </p:txBody>
      </p:sp>
    </p:spTree>
    <p:extLst>
      <p:ext uri="{BB962C8B-B14F-4D97-AF65-F5344CB8AC3E}">
        <p14:creationId xmlns:p14="http://schemas.microsoft.com/office/powerpoint/2010/main" val="17949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   </a:t>
            </a:r>
            <a:r>
              <a:rPr lang="ru-RU" sz="3600" b="1" dirty="0" smtClean="0">
                <a:solidFill>
                  <a:srgbClr val="3D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Прирост </a:t>
            </a:r>
            <a:r>
              <a:rPr lang="ru-RU" sz="3600" b="1" dirty="0">
                <a:solidFill>
                  <a:srgbClr val="3D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 </a:t>
            </a:r>
            <a:r>
              <a:rPr lang="ru-RU" sz="3600" b="1" dirty="0" smtClean="0">
                <a:solidFill>
                  <a:srgbClr val="3D5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1990 – 2016г.</a:t>
            </a:r>
            <a:endParaRPr lang="ru-RU" sz="3600" b="1" dirty="0">
              <a:solidFill>
                <a:srgbClr val="3D5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67168"/>
            <a:ext cx="7849040" cy="467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00811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Прогноз погоды и графики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3"/>
            <a:ext cx="7776864" cy="46085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99"/>
                </a:solidFill>
              </a:rPr>
              <a:t>Самый холодный май </a:t>
            </a:r>
            <a:r>
              <a:rPr lang="ru-RU" sz="2800" b="1" dirty="0">
                <a:solidFill>
                  <a:srgbClr val="000099"/>
                </a:solidFill>
              </a:rPr>
              <a:t>был в 1999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г. </a:t>
            </a:r>
            <a:r>
              <a:rPr lang="en-US" sz="2800" b="1" dirty="0">
                <a:solidFill>
                  <a:srgbClr val="000099"/>
                </a:solidFill>
              </a:rPr>
              <a:t>         </a:t>
            </a:r>
            <a:r>
              <a:rPr lang="ru-RU" sz="2800" b="1" dirty="0" smtClean="0">
                <a:solidFill>
                  <a:srgbClr val="000099"/>
                </a:solidFill>
              </a:rPr>
              <a:t>        Средняя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температура </a:t>
            </a:r>
            <a:r>
              <a:rPr lang="ru-RU" sz="2800" b="1" dirty="0" smtClean="0">
                <a:solidFill>
                  <a:srgbClr val="000099"/>
                </a:solidFill>
              </a:rPr>
              <a:t>составила   всего </a:t>
            </a:r>
            <a:r>
              <a:rPr lang="ru-RU" sz="2800" b="1" dirty="0">
                <a:solidFill>
                  <a:srgbClr val="000099"/>
                </a:solidFill>
              </a:rPr>
              <a:t>+8.76°C.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Самый </a:t>
            </a:r>
            <a:r>
              <a:rPr lang="ru-RU" sz="2800" b="1" dirty="0">
                <a:solidFill>
                  <a:srgbClr val="000099"/>
                </a:solidFill>
              </a:rPr>
              <a:t>тёплый май был в 2013 </a:t>
            </a:r>
            <a:r>
              <a:rPr lang="ru-RU" sz="2800" b="1" dirty="0" smtClean="0">
                <a:solidFill>
                  <a:srgbClr val="000099"/>
                </a:solidFill>
              </a:rPr>
              <a:t>г.  Средняя </a:t>
            </a:r>
            <a:r>
              <a:rPr lang="ru-RU" sz="2800" b="1" dirty="0">
                <a:solidFill>
                  <a:srgbClr val="000099"/>
                </a:solidFill>
              </a:rPr>
              <a:t>температура достигла </a:t>
            </a:r>
            <a:r>
              <a:rPr lang="ru-RU" sz="2800" b="1" dirty="0" smtClean="0">
                <a:solidFill>
                  <a:srgbClr val="000099"/>
                </a:solidFill>
              </a:rPr>
              <a:t>  +</a:t>
            </a:r>
            <a:r>
              <a:rPr lang="ru-RU" sz="2800" b="1" dirty="0">
                <a:solidFill>
                  <a:srgbClr val="000099"/>
                </a:solidFill>
              </a:rPr>
              <a:t>16.94°C.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99"/>
                </a:solidFill>
              </a:rPr>
              <a:t>При </a:t>
            </a:r>
            <a:r>
              <a:rPr lang="ru-RU" sz="2800" b="1" dirty="0">
                <a:solidFill>
                  <a:srgbClr val="000099"/>
                </a:solidFill>
              </a:rPr>
              <a:t>этом май 2017 года (+13.02°C) оказался средним за 1999 – 2017 годы.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7152"/>
            <a:ext cx="341019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5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057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6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Графики в наших профессиях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Повар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51092"/>
            <a:ext cx="7776864" cy="529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159"/>
            <a:ext cx="13716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5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       </a:t>
            </a:r>
            <a:r>
              <a:rPr lang="ru-RU" sz="5400" b="1" dirty="0" smtClean="0">
                <a:solidFill>
                  <a:srgbClr val="C00000"/>
                </a:solidFill>
              </a:rPr>
              <a:t>Пекарь </a:t>
            </a:r>
            <a:r>
              <a:rPr lang="ru-RU" sz="3200" b="1" dirty="0" smtClean="0">
                <a:solidFill>
                  <a:srgbClr val="C00000"/>
                </a:solidFill>
              </a:rPr>
              <a:t>               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644560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" y="3466880"/>
            <a:ext cx="2378088" cy="305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6" y="260648"/>
            <a:ext cx="1646380" cy="15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3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95288" y="765175"/>
            <a:ext cx="813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6091" name="Rectangle 11"/>
          <p:cNvSpPr>
            <a:spLocks noGrp="1" noChangeArrowheads="1"/>
          </p:cNvSpPr>
          <p:nvPr>
            <p:ph idx="1"/>
          </p:nvPr>
        </p:nvSpPr>
        <p:spPr>
          <a:xfrm>
            <a:off x="976313" y="333375"/>
            <a:ext cx="7772400" cy="11509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Collins" pitchFamily="2" charset="0"/>
              </a:rPr>
              <a:t> </a:t>
            </a:r>
            <a:endParaRPr lang="ru-RU" dirty="0">
              <a:solidFill>
                <a:schemeClr val="tx2"/>
              </a:solidFill>
              <a:latin typeface="Collins" pitchFamily="2" charset="0"/>
            </a:endParaRP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H="1" flipV="1">
            <a:off x="2765010" y="761118"/>
            <a:ext cx="36512" cy="46728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2814454" y="5456996"/>
            <a:ext cx="5977415" cy="28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06" name="Oval 26"/>
          <p:cNvSpPr>
            <a:spLocks noChangeArrowheads="1"/>
          </p:cNvSpPr>
          <p:nvPr/>
        </p:nvSpPr>
        <p:spPr bwMode="auto">
          <a:xfrm flipH="1">
            <a:off x="2763472" y="389572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46132" name="Oval 52"/>
          <p:cNvSpPr>
            <a:spLocks noChangeArrowheads="1"/>
          </p:cNvSpPr>
          <p:nvPr/>
        </p:nvSpPr>
        <p:spPr bwMode="auto">
          <a:xfrm flipH="1">
            <a:off x="2746986" y="4455886"/>
            <a:ext cx="984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46134" name="Oval 54"/>
          <p:cNvSpPr>
            <a:spLocks noChangeArrowheads="1"/>
          </p:cNvSpPr>
          <p:nvPr/>
        </p:nvSpPr>
        <p:spPr bwMode="auto">
          <a:xfrm flipH="1">
            <a:off x="2765242" y="4940300"/>
            <a:ext cx="984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46135" name="Oval 55"/>
          <p:cNvSpPr>
            <a:spLocks noChangeArrowheads="1"/>
          </p:cNvSpPr>
          <p:nvPr/>
        </p:nvSpPr>
        <p:spPr bwMode="auto">
          <a:xfrm flipH="1">
            <a:off x="2741860" y="2205038"/>
            <a:ext cx="984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46136" name="Oval 56"/>
          <p:cNvSpPr>
            <a:spLocks noChangeArrowheads="1"/>
          </p:cNvSpPr>
          <p:nvPr/>
        </p:nvSpPr>
        <p:spPr bwMode="auto">
          <a:xfrm flipH="1">
            <a:off x="2739864" y="2745831"/>
            <a:ext cx="984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46137" name="Oval 57"/>
          <p:cNvSpPr>
            <a:spLocks noChangeArrowheads="1"/>
          </p:cNvSpPr>
          <p:nvPr/>
        </p:nvSpPr>
        <p:spPr bwMode="auto">
          <a:xfrm flipH="1">
            <a:off x="2738072" y="3319463"/>
            <a:ext cx="984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grpSp>
        <p:nvGrpSpPr>
          <p:cNvPr id="46181" name="Group 101"/>
          <p:cNvGrpSpPr>
            <a:grpSpLocks/>
          </p:cNvGrpSpPr>
          <p:nvPr/>
        </p:nvGrpSpPr>
        <p:grpSpPr bwMode="auto">
          <a:xfrm>
            <a:off x="3184659" y="5460450"/>
            <a:ext cx="5186363" cy="74613"/>
            <a:chOff x="748" y="3792"/>
            <a:chExt cx="3267" cy="47"/>
          </a:xfrm>
        </p:grpSpPr>
        <p:sp>
          <p:nvSpPr>
            <p:cNvPr id="46108" name="Oval 28"/>
            <p:cNvSpPr>
              <a:spLocks noChangeArrowheads="1"/>
            </p:cNvSpPr>
            <p:nvPr/>
          </p:nvSpPr>
          <p:spPr bwMode="auto">
            <a:xfrm flipH="1">
              <a:off x="748" y="3793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46109" name="Oval 29"/>
            <p:cNvSpPr>
              <a:spLocks noChangeArrowheads="1"/>
            </p:cNvSpPr>
            <p:nvPr/>
          </p:nvSpPr>
          <p:spPr bwMode="auto">
            <a:xfrm flipH="1">
              <a:off x="1020" y="3793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46147" name="Oval 67"/>
            <p:cNvSpPr>
              <a:spLocks noChangeArrowheads="1"/>
            </p:cNvSpPr>
            <p:nvPr/>
          </p:nvSpPr>
          <p:spPr bwMode="auto">
            <a:xfrm flipH="1">
              <a:off x="1338" y="3793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46148" name="Oval 68"/>
            <p:cNvSpPr>
              <a:spLocks noChangeArrowheads="1"/>
            </p:cNvSpPr>
            <p:nvPr/>
          </p:nvSpPr>
          <p:spPr bwMode="auto">
            <a:xfrm flipH="1">
              <a:off x="1655" y="3793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46150" name="Oval 70"/>
            <p:cNvSpPr>
              <a:spLocks noChangeArrowheads="1"/>
            </p:cNvSpPr>
            <p:nvPr/>
          </p:nvSpPr>
          <p:spPr bwMode="auto">
            <a:xfrm flipH="1">
              <a:off x="1972" y="3793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46151" name="Oval 71"/>
            <p:cNvSpPr>
              <a:spLocks noChangeArrowheads="1"/>
            </p:cNvSpPr>
            <p:nvPr/>
          </p:nvSpPr>
          <p:spPr bwMode="auto">
            <a:xfrm flipH="1">
              <a:off x="2290" y="3793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46153" name="Oval 73"/>
            <p:cNvSpPr>
              <a:spLocks noChangeArrowheads="1"/>
            </p:cNvSpPr>
            <p:nvPr/>
          </p:nvSpPr>
          <p:spPr bwMode="auto">
            <a:xfrm flipH="1">
              <a:off x="2607" y="3793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46154" name="Oval 74"/>
            <p:cNvSpPr>
              <a:spLocks noChangeArrowheads="1"/>
            </p:cNvSpPr>
            <p:nvPr/>
          </p:nvSpPr>
          <p:spPr bwMode="auto">
            <a:xfrm flipH="1">
              <a:off x="2925" y="3793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46158" name="Oval 78"/>
            <p:cNvSpPr>
              <a:spLocks noChangeArrowheads="1"/>
            </p:cNvSpPr>
            <p:nvPr/>
          </p:nvSpPr>
          <p:spPr bwMode="auto">
            <a:xfrm flipH="1">
              <a:off x="3243" y="3792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46159" name="Oval 79"/>
            <p:cNvSpPr>
              <a:spLocks noChangeArrowheads="1"/>
            </p:cNvSpPr>
            <p:nvPr/>
          </p:nvSpPr>
          <p:spPr bwMode="auto">
            <a:xfrm flipH="1">
              <a:off x="3606" y="3792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46161" name="Oval 81"/>
            <p:cNvSpPr>
              <a:spLocks noChangeArrowheads="1"/>
            </p:cNvSpPr>
            <p:nvPr/>
          </p:nvSpPr>
          <p:spPr bwMode="auto">
            <a:xfrm flipH="1">
              <a:off x="3969" y="3792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</p:grpSp>
      <p:sp>
        <p:nvSpPr>
          <p:cNvPr id="46187" name="Rectangle 107"/>
          <p:cNvSpPr>
            <a:spLocks noChangeArrowheads="1"/>
          </p:cNvSpPr>
          <p:nvPr/>
        </p:nvSpPr>
        <p:spPr bwMode="auto">
          <a:xfrm>
            <a:off x="7092290" y="5541717"/>
            <a:ext cx="2524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ru-RU" sz="1200" b="1" dirty="0" smtClean="0">
                <a:solidFill>
                  <a:srgbClr val="000099"/>
                </a:solidFill>
              </a:rPr>
              <a:t>2</a:t>
            </a:r>
          </a:p>
          <a:p>
            <a:r>
              <a:rPr kumimoji="0" lang="ru-RU" sz="1200" b="1" dirty="0" smtClean="0">
                <a:solidFill>
                  <a:srgbClr val="000099"/>
                </a:solidFill>
              </a:rPr>
              <a:t>0</a:t>
            </a:r>
          </a:p>
          <a:p>
            <a:r>
              <a:rPr kumimoji="0" lang="ru-RU" sz="1200" b="1" dirty="0" smtClean="0">
                <a:solidFill>
                  <a:srgbClr val="000099"/>
                </a:solidFill>
              </a:rPr>
              <a:t>1</a:t>
            </a:r>
          </a:p>
          <a:p>
            <a:r>
              <a:rPr kumimoji="0" lang="ru-RU" sz="1200" b="1" dirty="0" smtClean="0">
                <a:solidFill>
                  <a:srgbClr val="000099"/>
                </a:solidFill>
              </a:rPr>
              <a:t>7</a:t>
            </a:r>
            <a:endParaRPr kumimoji="0" lang="ru-RU" sz="1200" b="1" dirty="0">
              <a:solidFill>
                <a:srgbClr val="000099"/>
              </a:solidFill>
            </a:endParaRPr>
          </a:p>
          <a:p>
            <a:endParaRPr kumimoji="0" lang="ru-RU" sz="1200" b="1" dirty="0">
              <a:solidFill>
                <a:srgbClr val="000099"/>
              </a:solidFill>
            </a:endParaRPr>
          </a:p>
        </p:txBody>
      </p:sp>
      <p:sp>
        <p:nvSpPr>
          <p:cNvPr id="46190" name="Rectangle 110"/>
          <p:cNvSpPr>
            <a:spLocks noChangeArrowheads="1"/>
          </p:cNvSpPr>
          <p:nvPr/>
        </p:nvSpPr>
        <p:spPr bwMode="auto">
          <a:xfrm>
            <a:off x="3986471" y="5506335"/>
            <a:ext cx="2696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0099"/>
                </a:solidFill>
              </a:rPr>
              <a:t>2</a:t>
            </a:r>
          </a:p>
          <a:p>
            <a:r>
              <a:rPr lang="ru-RU" sz="1200" b="1" dirty="0" smtClean="0">
                <a:solidFill>
                  <a:srgbClr val="000099"/>
                </a:solidFill>
              </a:rPr>
              <a:t>0</a:t>
            </a:r>
          </a:p>
          <a:p>
            <a:r>
              <a:rPr lang="ru-RU" sz="1200" b="1" dirty="0" smtClean="0">
                <a:solidFill>
                  <a:srgbClr val="000099"/>
                </a:solidFill>
              </a:rPr>
              <a:t>1</a:t>
            </a:r>
          </a:p>
          <a:p>
            <a:r>
              <a:rPr lang="ru-RU" sz="1200" b="1" dirty="0" smtClean="0">
                <a:solidFill>
                  <a:srgbClr val="000099"/>
                </a:solidFill>
              </a:rPr>
              <a:t>4</a:t>
            </a:r>
            <a:r>
              <a:rPr kumimoji="0" lang="ru-RU" sz="1200" b="1" dirty="0" smtClean="0">
                <a:solidFill>
                  <a:srgbClr val="000099"/>
                </a:solidFill>
              </a:rPr>
              <a:t/>
            </a:r>
            <a:br>
              <a:rPr kumimoji="0" lang="ru-RU" sz="1200" b="1" dirty="0" smtClean="0">
                <a:solidFill>
                  <a:srgbClr val="000099"/>
                </a:solidFill>
              </a:rPr>
            </a:br>
            <a:endParaRPr kumimoji="0" lang="ru-RU" sz="1200" b="1" dirty="0">
              <a:solidFill>
                <a:srgbClr val="000099"/>
              </a:solidFill>
            </a:endParaRPr>
          </a:p>
        </p:txBody>
      </p:sp>
      <p:sp>
        <p:nvSpPr>
          <p:cNvPr id="46194" name="Rectangle 114"/>
          <p:cNvSpPr>
            <a:spLocks noChangeArrowheads="1"/>
          </p:cNvSpPr>
          <p:nvPr/>
        </p:nvSpPr>
        <p:spPr bwMode="auto">
          <a:xfrm>
            <a:off x="6047227" y="5529887"/>
            <a:ext cx="2696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ru-RU" sz="1200" b="1" dirty="0">
                <a:solidFill>
                  <a:srgbClr val="000099"/>
                </a:solidFill>
              </a:rPr>
              <a:t>2</a:t>
            </a:r>
            <a:br>
              <a:rPr kumimoji="0" lang="ru-RU" sz="1200" b="1" dirty="0">
                <a:solidFill>
                  <a:srgbClr val="000099"/>
                </a:solidFill>
              </a:rPr>
            </a:br>
            <a:r>
              <a:rPr kumimoji="0" lang="ru-RU" sz="1200" b="1" dirty="0">
                <a:solidFill>
                  <a:srgbClr val="000099"/>
                </a:solidFill>
              </a:rPr>
              <a:t>0</a:t>
            </a:r>
          </a:p>
          <a:p>
            <a:r>
              <a:rPr lang="ru-RU" sz="1200" b="1" dirty="0" smtClean="0">
                <a:solidFill>
                  <a:srgbClr val="000099"/>
                </a:solidFill>
              </a:rPr>
              <a:t>1</a:t>
            </a:r>
          </a:p>
          <a:p>
            <a:r>
              <a:rPr lang="ru-RU" sz="1200" b="1" dirty="0" smtClean="0">
                <a:solidFill>
                  <a:srgbClr val="000099"/>
                </a:solidFill>
              </a:rPr>
              <a:t>6</a:t>
            </a:r>
            <a:endParaRPr kumimoji="0" lang="ru-RU" sz="1200" b="1" dirty="0">
              <a:solidFill>
                <a:srgbClr val="000099"/>
              </a:solidFill>
            </a:endParaRPr>
          </a:p>
          <a:p>
            <a:endParaRPr kumimoji="0" lang="ru-RU" sz="1200" b="1" dirty="0">
              <a:solidFill>
                <a:srgbClr val="000099"/>
              </a:solidFill>
            </a:endParaRPr>
          </a:p>
        </p:txBody>
      </p:sp>
      <p:sp>
        <p:nvSpPr>
          <p:cNvPr id="46196" name="Rectangle 116"/>
          <p:cNvSpPr>
            <a:spLocks noChangeArrowheads="1"/>
          </p:cNvSpPr>
          <p:nvPr/>
        </p:nvSpPr>
        <p:spPr bwMode="auto">
          <a:xfrm>
            <a:off x="3122871" y="5535063"/>
            <a:ext cx="2696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0099"/>
                </a:solidFill>
              </a:rPr>
              <a:t>2</a:t>
            </a:r>
          </a:p>
          <a:p>
            <a:r>
              <a:rPr lang="ru-RU" sz="1200" b="1" dirty="0" smtClean="0">
                <a:solidFill>
                  <a:srgbClr val="000099"/>
                </a:solidFill>
              </a:rPr>
              <a:t>0</a:t>
            </a:r>
          </a:p>
          <a:p>
            <a:r>
              <a:rPr lang="ru-RU" sz="1200" b="1" dirty="0" smtClean="0">
                <a:solidFill>
                  <a:srgbClr val="000099"/>
                </a:solidFill>
              </a:rPr>
              <a:t>1</a:t>
            </a:r>
          </a:p>
          <a:p>
            <a:r>
              <a:rPr lang="ru-RU" sz="1200" b="1" dirty="0" smtClean="0">
                <a:solidFill>
                  <a:srgbClr val="000099"/>
                </a:solidFill>
              </a:rPr>
              <a:t>3</a:t>
            </a:r>
            <a:r>
              <a:rPr kumimoji="0" lang="ru-RU" sz="1200" b="1" dirty="0" smtClean="0">
                <a:solidFill>
                  <a:srgbClr val="000099"/>
                </a:solidFill>
              </a:rPr>
              <a:t/>
            </a:r>
            <a:br>
              <a:rPr kumimoji="0" lang="ru-RU" sz="1200" b="1" dirty="0" smtClean="0">
                <a:solidFill>
                  <a:srgbClr val="000099"/>
                </a:solidFill>
              </a:rPr>
            </a:br>
            <a:endParaRPr kumimoji="0" lang="ru-RU" sz="1200" b="1" dirty="0">
              <a:solidFill>
                <a:srgbClr val="000099"/>
              </a:solidFill>
            </a:endParaRPr>
          </a:p>
        </p:txBody>
      </p:sp>
      <p:sp>
        <p:nvSpPr>
          <p:cNvPr id="46197" name="Rectangle 117"/>
          <p:cNvSpPr>
            <a:spLocks noChangeArrowheads="1"/>
          </p:cNvSpPr>
          <p:nvPr/>
        </p:nvSpPr>
        <p:spPr bwMode="auto">
          <a:xfrm>
            <a:off x="5029458" y="5532421"/>
            <a:ext cx="2696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0099"/>
                </a:solidFill>
              </a:rPr>
              <a:t>2</a:t>
            </a:r>
          </a:p>
          <a:p>
            <a:r>
              <a:rPr lang="ru-RU" sz="1200" b="1" dirty="0" smtClean="0">
                <a:solidFill>
                  <a:srgbClr val="000099"/>
                </a:solidFill>
              </a:rPr>
              <a:t>0</a:t>
            </a:r>
          </a:p>
          <a:p>
            <a:r>
              <a:rPr lang="ru-RU" sz="1200" b="1" dirty="0" smtClean="0">
                <a:solidFill>
                  <a:srgbClr val="000099"/>
                </a:solidFill>
              </a:rPr>
              <a:t>1</a:t>
            </a:r>
          </a:p>
          <a:p>
            <a:r>
              <a:rPr lang="ru-RU" sz="1200" b="1" dirty="0" smtClean="0">
                <a:solidFill>
                  <a:srgbClr val="000099"/>
                </a:solidFill>
              </a:rPr>
              <a:t>5</a:t>
            </a:r>
            <a:r>
              <a:rPr kumimoji="0" lang="ru-RU" sz="1200" b="1" dirty="0" smtClean="0">
                <a:solidFill>
                  <a:srgbClr val="000099"/>
                </a:solidFill>
              </a:rPr>
              <a:t/>
            </a:r>
            <a:br>
              <a:rPr kumimoji="0" lang="ru-RU" sz="1200" b="1" dirty="0" smtClean="0">
                <a:solidFill>
                  <a:srgbClr val="000099"/>
                </a:solidFill>
              </a:rPr>
            </a:br>
            <a:endParaRPr kumimoji="0" lang="ru-RU" sz="1200" b="1" dirty="0">
              <a:solidFill>
                <a:srgbClr val="0000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0475" y="121021"/>
            <a:ext cx="77755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  колледжа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2013 по 2017 год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910645"/>
              </p:ext>
            </p:extLst>
          </p:nvPr>
        </p:nvGraphicFramePr>
        <p:xfrm>
          <a:off x="1907704" y="3169248"/>
          <a:ext cx="639695" cy="42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Формула" r:id="rId3" imgW="266353" imgH="177569" progId="Equation.3">
                  <p:embed/>
                </p:oleObj>
              </mc:Choice>
              <mc:Fallback>
                <p:oleObj name="Формула" r:id="rId3" imgW="266353" imgH="177569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169248"/>
                        <a:ext cx="639695" cy="42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287983"/>
              </p:ext>
            </p:extLst>
          </p:nvPr>
        </p:nvGraphicFramePr>
        <p:xfrm>
          <a:off x="1907704" y="2599538"/>
          <a:ext cx="650058" cy="433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Формула" r:id="rId5" imgW="266353" imgH="177569" progId="Equation.3">
                  <p:embed/>
                </p:oleObj>
              </mc:Choice>
              <mc:Fallback>
                <p:oleObj name="Формула" r:id="rId5" imgW="266353" imgH="177569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599538"/>
                        <a:ext cx="650058" cy="4333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450957"/>
              </p:ext>
            </p:extLst>
          </p:nvPr>
        </p:nvGraphicFramePr>
        <p:xfrm>
          <a:off x="1979712" y="4817851"/>
          <a:ext cx="614344" cy="39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Формула" r:id="rId7" imgW="279158" imgH="177646" progId="Equation.3">
                  <p:embed/>
                </p:oleObj>
              </mc:Choice>
              <mc:Fallback>
                <p:oleObj name="Формула" r:id="rId7" imgW="279158" imgH="177646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817851"/>
                        <a:ext cx="614344" cy="3909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330116"/>
              </p:ext>
            </p:extLst>
          </p:nvPr>
        </p:nvGraphicFramePr>
        <p:xfrm>
          <a:off x="1979712" y="4295504"/>
          <a:ext cx="504056" cy="3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Формула" r:id="rId9" imgW="279158" imgH="177646" progId="Equation.3">
                  <p:embed/>
                </p:oleObj>
              </mc:Choice>
              <mc:Fallback>
                <p:oleObj name="Формула" r:id="rId9" imgW="279158" imgH="177646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295504"/>
                        <a:ext cx="504056" cy="320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034877"/>
              </p:ext>
            </p:extLst>
          </p:nvPr>
        </p:nvGraphicFramePr>
        <p:xfrm>
          <a:off x="1907704" y="3677307"/>
          <a:ext cx="648072" cy="412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Формула" r:id="rId11" imgW="279158" imgH="177646" progId="Equation.3">
                  <p:embed/>
                </p:oleObj>
              </mc:Choice>
              <mc:Fallback>
                <p:oleObj name="Формула" r:id="rId11" imgW="279158" imgH="177646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677307"/>
                        <a:ext cx="648072" cy="4124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flipV="1">
            <a:off x="3089441" y="2904331"/>
            <a:ext cx="897030" cy="500608"/>
          </a:xfrm>
          <a:prstGeom prst="line">
            <a:avLst/>
          </a:prstGeom>
          <a:ln w="38100">
            <a:solidFill>
              <a:srgbClr val="3D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86471" y="2904331"/>
            <a:ext cx="1141288" cy="2108994"/>
          </a:xfrm>
          <a:prstGeom prst="line">
            <a:avLst/>
          </a:prstGeom>
          <a:ln w="38100">
            <a:solidFill>
              <a:srgbClr val="3D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127759" y="4528911"/>
            <a:ext cx="1008063" cy="484414"/>
          </a:xfrm>
          <a:prstGeom prst="line">
            <a:avLst/>
          </a:prstGeom>
          <a:ln w="38100">
            <a:solidFill>
              <a:srgbClr val="3D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135822" y="3970202"/>
            <a:ext cx="883443" cy="560161"/>
          </a:xfrm>
          <a:prstGeom prst="line">
            <a:avLst/>
          </a:prstGeom>
          <a:ln w="38100">
            <a:solidFill>
              <a:srgbClr val="3D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узел 20"/>
          <p:cNvSpPr/>
          <p:nvPr/>
        </p:nvSpPr>
        <p:spPr>
          <a:xfrm>
            <a:off x="3926698" y="2904330"/>
            <a:ext cx="59773" cy="457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34509" y="5585651"/>
            <a:ext cx="522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7126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ru-RU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endParaRPr lang="ru-RU" sz="5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57" y="1340768"/>
            <a:ext cx="9036496" cy="4525963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Доказать, что графики     	  		действительно широко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используются в различных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областях нашей жизни.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		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1049"/>
            <a:ext cx="489654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2121582" y="5792677"/>
            <a:ext cx="475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39" name="Text Box 43"/>
          <p:cNvSpPr txBox="1">
            <a:spLocks noChangeArrowheads="1"/>
          </p:cNvSpPr>
          <p:nvPr/>
        </p:nvSpPr>
        <p:spPr bwMode="auto">
          <a:xfrm>
            <a:off x="1553757" y="5305675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B1897"/>
                </a:solidFill>
              </a:rPr>
              <a:t> </a:t>
            </a:r>
            <a:r>
              <a:rPr lang="ru-RU" b="1" dirty="0" smtClean="0">
                <a:solidFill>
                  <a:srgbClr val="0B1897"/>
                </a:solidFill>
              </a:rPr>
              <a:t>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63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340" name="Text Box 44"/>
          <p:cNvSpPr txBox="1">
            <a:spLocks noChangeArrowheads="1"/>
          </p:cNvSpPr>
          <p:nvPr/>
        </p:nvSpPr>
        <p:spPr bwMode="auto">
          <a:xfrm>
            <a:off x="1614803" y="4829968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B1897"/>
                </a:solidFill>
              </a:rPr>
              <a:t> </a:t>
            </a:r>
            <a:r>
              <a:rPr lang="ru-RU" b="1" dirty="0" smtClean="0">
                <a:solidFill>
                  <a:srgbClr val="0B1897"/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84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342" name="Text Box 46"/>
          <p:cNvSpPr txBox="1">
            <a:spLocks noChangeArrowheads="1"/>
          </p:cNvSpPr>
          <p:nvPr/>
        </p:nvSpPr>
        <p:spPr bwMode="auto">
          <a:xfrm>
            <a:off x="1589839" y="3915458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123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343" name="Text Box 47"/>
          <p:cNvSpPr txBox="1">
            <a:spLocks noChangeArrowheads="1"/>
          </p:cNvSpPr>
          <p:nvPr/>
        </p:nvSpPr>
        <p:spPr bwMode="auto">
          <a:xfrm>
            <a:off x="1576278" y="3145180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154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345" name="Text Box 49"/>
          <p:cNvSpPr txBox="1">
            <a:spLocks noChangeArrowheads="1"/>
          </p:cNvSpPr>
          <p:nvPr/>
        </p:nvSpPr>
        <p:spPr bwMode="auto">
          <a:xfrm>
            <a:off x="1615963" y="3519377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126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346" name="Text Box 50"/>
          <p:cNvSpPr txBox="1">
            <a:spLocks noChangeArrowheads="1"/>
          </p:cNvSpPr>
          <p:nvPr/>
        </p:nvSpPr>
        <p:spPr bwMode="auto">
          <a:xfrm>
            <a:off x="1562617" y="2668588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188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354" name="Text Box 58"/>
          <p:cNvSpPr txBox="1">
            <a:spLocks noChangeArrowheads="1"/>
          </p:cNvSpPr>
          <p:nvPr/>
        </p:nvSpPr>
        <p:spPr bwMode="auto">
          <a:xfrm>
            <a:off x="1331913" y="692150"/>
            <a:ext cx="698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55362" name="Picture 66" descr="3321-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68588"/>
            <a:ext cx="2735263" cy="23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381" name="Group 85"/>
          <p:cNvGrpSpPr>
            <a:grpSpLocks/>
          </p:cNvGrpSpPr>
          <p:nvPr/>
        </p:nvGrpSpPr>
        <p:grpSpPr bwMode="auto">
          <a:xfrm>
            <a:off x="2192225" y="1057958"/>
            <a:ext cx="3062288" cy="6011863"/>
            <a:chOff x="521" y="630"/>
            <a:chExt cx="1929" cy="3787"/>
          </a:xfrm>
        </p:grpSpPr>
        <p:grpSp>
          <p:nvGrpSpPr>
            <p:cNvPr id="55360" name="Group 64"/>
            <p:cNvGrpSpPr>
              <a:grpSpLocks/>
            </p:cNvGrpSpPr>
            <p:nvPr/>
          </p:nvGrpSpPr>
          <p:grpSpPr bwMode="auto">
            <a:xfrm>
              <a:off x="521" y="1434"/>
              <a:ext cx="45" cy="1950"/>
              <a:chOff x="521" y="1570"/>
              <a:chExt cx="45" cy="1950"/>
            </a:xfrm>
          </p:grpSpPr>
          <p:sp>
            <p:nvSpPr>
              <p:cNvPr id="55321" name="Oval 25"/>
              <p:cNvSpPr>
                <a:spLocks noChangeArrowheads="1"/>
              </p:cNvSpPr>
              <p:nvPr/>
            </p:nvSpPr>
            <p:spPr bwMode="auto">
              <a:xfrm>
                <a:off x="521" y="1570"/>
                <a:ext cx="45" cy="45"/>
              </a:xfrm>
              <a:prstGeom prst="ellipse">
                <a:avLst/>
              </a:prstGeom>
              <a:solidFill>
                <a:srgbClr val="8383A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8383AD"/>
                  </a:solidFill>
                </a:endParaRPr>
              </a:p>
            </p:txBody>
          </p:sp>
          <p:sp>
            <p:nvSpPr>
              <p:cNvPr id="55322" name="Oval 26"/>
              <p:cNvSpPr>
                <a:spLocks noChangeArrowheads="1"/>
              </p:cNvSpPr>
              <p:nvPr/>
            </p:nvSpPr>
            <p:spPr bwMode="auto">
              <a:xfrm>
                <a:off x="521" y="1842"/>
                <a:ext cx="45" cy="45"/>
              </a:xfrm>
              <a:prstGeom prst="ellipse">
                <a:avLst/>
              </a:prstGeom>
              <a:solidFill>
                <a:srgbClr val="8383A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8383AD"/>
                  </a:solidFill>
                </a:endParaRPr>
              </a:p>
            </p:txBody>
          </p:sp>
          <p:sp>
            <p:nvSpPr>
              <p:cNvPr id="55323" name="Oval 27"/>
              <p:cNvSpPr>
                <a:spLocks noChangeArrowheads="1"/>
              </p:cNvSpPr>
              <p:nvPr/>
            </p:nvSpPr>
            <p:spPr bwMode="auto">
              <a:xfrm>
                <a:off x="521" y="2115"/>
                <a:ext cx="45" cy="45"/>
              </a:xfrm>
              <a:prstGeom prst="ellipse">
                <a:avLst/>
              </a:prstGeom>
              <a:solidFill>
                <a:srgbClr val="8383A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8383AD"/>
                  </a:solidFill>
                </a:endParaRPr>
              </a:p>
            </p:txBody>
          </p:sp>
          <p:sp>
            <p:nvSpPr>
              <p:cNvPr id="55324" name="Oval 28"/>
              <p:cNvSpPr>
                <a:spLocks noChangeArrowheads="1"/>
              </p:cNvSpPr>
              <p:nvPr/>
            </p:nvSpPr>
            <p:spPr bwMode="auto">
              <a:xfrm>
                <a:off x="521" y="2387"/>
                <a:ext cx="45" cy="45"/>
              </a:xfrm>
              <a:prstGeom prst="ellipse">
                <a:avLst/>
              </a:prstGeom>
              <a:solidFill>
                <a:srgbClr val="8383A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8383AD"/>
                  </a:solidFill>
                </a:endParaRPr>
              </a:p>
            </p:txBody>
          </p:sp>
          <p:sp>
            <p:nvSpPr>
              <p:cNvPr id="55325" name="Oval 29"/>
              <p:cNvSpPr>
                <a:spLocks noChangeArrowheads="1"/>
              </p:cNvSpPr>
              <p:nvPr/>
            </p:nvSpPr>
            <p:spPr bwMode="auto">
              <a:xfrm>
                <a:off x="521" y="2659"/>
                <a:ext cx="45" cy="45"/>
              </a:xfrm>
              <a:prstGeom prst="ellipse">
                <a:avLst/>
              </a:prstGeom>
              <a:solidFill>
                <a:srgbClr val="8383A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8383AD"/>
                  </a:solidFill>
                </a:endParaRPr>
              </a:p>
            </p:txBody>
          </p:sp>
          <p:sp>
            <p:nvSpPr>
              <p:cNvPr id="55326" name="Oval 30"/>
              <p:cNvSpPr>
                <a:spLocks noChangeArrowheads="1"/>
              </p:cNvSpPr>
              <p:nvPr/>
            </p:nvSpPr>
            <p:spPr bwMode="auto">
              <a:xfrm>
                <a:off x="521" y="2931"/>
                <a:ext cx="45" cy="45"/>
              </a:xfrm>
              <a:prstGeom prst="ellipse">
                <a:avLst/>
              </a:prstGeom>
              <a:solidFill>
                <a:srgbClr val="8383A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8383AD"/>
                  </a:solidFill>
                </a:endParaRPr>
              </a:p>
            </p:txBody>
          </p:sp>
          <p:sp>
            <p:nvSpPr>
              <p:cNvPr id="55327" name="Oval 31"/>
              <p:cNvSpPr>
                <a:spLocks noChangeArrowheads="1"/>
              </p:cNvSpPr>
              <p:nvPr/>
            </p:nvSpPr>
            <p:spPr bwMode="auto">
              <a:xfrm>
                <a:off x="521" y="3203"/>
                <a:ext cx="45" cy="45"/>
              </a:xfrm>
              <a:prstGeom prst="ellipse">
                <a:avLst/>
              </a:prstGeom>
              <a:solidFill>
                <a:srgbClr val="8383A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8383AD"/>
                  </a:solidFill>
                </a:endParaRPr>
              </a:p>
            </p:txBody>
          </p:sp>
          <p:sp>
            <p:nvSpPr>
              <p:cNvPr id="55328" name="Oval 32"/>
              <p:cNvSpPr>
                <a:spLocks noChangeArrowheads="1"/>
              </p:cNvSpPr>
              <p:nvPr/>
            </p:nvSpPr>
            <p:spPr bwMode="auto">
              <a:xfrm>
                <a:off x="521" y="3475"/>
                <a:ext cx="45" cy="45"/>
              </a:xfrm>
              <a:prstGeom prst="ellipse">
                <a:avLst/>
              </a:prstGeom>
              <a:solidFill>
                <a:srgbClr val="8383A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8383AD"/>
                  </a:solidFill>
                </a:endParaRPr>
              </a:p>
            </p:txBody>
          </p:sp>
        </p:grpSp>
        <p:grpSp>
          <p:nvGrpSpPr>
            <p:cNvPr id="55361" name="Group 65"/>
            <p:cNvGrpSpPr>
              <a:grpSpLocks/>
            </p:cNvGrpSpPr>
            <p:nvPr/>
          </p:nvGrpSpPr>
          <p:grpSpPr bwMode="auto">
            <a:xfrm>
              <a:off x="748" y="3612"/>
              <a:ext cx="1587" cy="45"/>
              <a:chOff x="748" y="3748"/>
              <a:chExt cx="1587" cy="45"/>
            </a:xfrm>
          </p:grpSpPr>
          <p:sp>
            <p:nvSpPr>
              <p:cNvPr id="55334" name="Oval 38"/>
              <p:cNvSpPr>
                <a:spLocks noChangeArrowheads="1"/>
              </p:cNvSpPr>
              <p:nvPr/>
            </p:nvSpPr>
            <p:spPr bwMode="auto">
              <a:xfrm>
                <a:off x="748" y="3748"/>
                <a:ext cx="45" cy="45"/>
              </a:xfrm>
              <a:prstGeom prst="ellipse">
                <a:avLst/>
              </a:prstGeom>
              <a:solidFill>
                <a:srgbClr val="8383A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8383AD"/>
                  </a:solidFill>
                </a:endParaRPr>
              </a:p>
            </p:txBody>
          </p:sp>
          <p:sp>
            <p:nvSpPr>
              <p:cNvPr id="55335" name="Oval 39"/>
              <p:cNvSpPr>
                <a:spLocks noChangeArrowheads="1"/>
              </p:cNvSpPr>
              <p:nvPr/>
            </p:nvSpPr>
            <p:spPr bwMode="auto">
              <a:xfrm>
                <a:off x="2290" y="3748"/>
                <a:ext cx="45" cy="45"/>
              </a:xfrm>
              <a:prstGeom prst="ellipse">
                <a:avLst/>
              </a:prstGeom>
              <a:solidFill>
                <a:srgbClr val="8383A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8383AD"/>
                  </a:solidFill>
                </a:endParaRPr>
              </a:p>
            </p:txBody>
          </p:sp>
          <p:sp>
            <p:nvSpPr>
              <p:cNvPr id="55336" name="Oval 40"/>
              <p:cNvSpPr>
                <a:spLocks noChangeArrowheads="1"/>
              </p:cNvSpPr>
              <p:nvPr/>
            </p:nvSpPr>
            <p:spPr bwMode="auto">
              <a:xfrm>
                <a:off x="1927" y="3748"/>
                <a:ext cx="45" cy="45"/>
              </a:xfrm>
              <a:prstGeom prst="ellipse">
                <a:avLst/>
              </a:prstGeom>
              <a:solidFill>
                <a:srgbClr val="8383A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8383AD"/>
                  </a:solidFill>
                </a:endParaRPr>
              </a:p>
            </p:txBody>
          </p:sp>
          <p:sp>
            <p:nvSpPr>
              <p:cNvPr id="55337" name="Oval 41"/>
              <p:cNvSpPr>
                <a:spLocks noChangeArrowheads="1"/>
              </p:cNvSpPr>
              <p:nvPr/>
            </p:nvSpPr>
            <p:spPr bwMode="auto">
              <a:xfrm>
                <a:off x="1565" y="3748"/>
                <a:ext cx="45" cy="45"/>
              </a:xfrm>
              <a:prstGeom prst="ellipse">
                <a:avLst/>
              </a:prstGeom>
              <a:solidFill>
                <a:srgbClr val="8383A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8383AD"/>
                  </a:solidFill>
                </a:endParaRPr>
              </a:p>
            </p:txBody>
          </p:sp>
          <p:sp>
            <p:nvSpPr>
              <p:cNvPr id="55338" name="Oval 42"/>
              <p:cNvSpPr>
                <a:spLocks noChangeArrowheads="1"/>
              </p:cNvSpPr>
              <p:nvPr/>
            </p:nvSpPr>
            <p:spPr bwMode="auto">
              <a:xfrm>
                <a:off x="1156" y="3748"/>
                <a:ext cx="45" cy="45"/>
              </a:xfrm>
              <a:prstGeom prst="ellipse">
                <a:avLst/>
              </a:prstGeom>
              <a:solidFill>
                <a:srgbClr val="8383A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8383AD"/>
                  </a:solidFill>
                </a:endParaRPr>
              </a:p>
            </p:txBody>
          </p:sp>
        </p:grpSp>
        <p:sp>
          <p:nvSpPr>
            <p:cNvPr id="55300" name="Line 4"/>
            <p:cNvSpPr>
              <a:spLocks noChangeShapeType="1"/>
            </p:cNvSpPr>
            <p:nvPr/>
          </p:nvSpPr>
          <p:spPr bwMode="auto">
            <a:xfrm flipH="1" flipV="1">
              <a:off x="566" y="630"/>
              <a:ext cx="1" cy="32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29" name="Rectangle 33"/>
            <p:cNvSpPr>
              <a:spLocks noChangeArrowheads="1"/>
            </p:cNvSpPr>
            <p:nvPr/>
          </p:nvSpPr>
          <p:spPr bwMode="auto">
            <a:xfrm>
              <a:off x="703" y="3697"/>
              <a:ext cx="179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ru-RU" sz="1400" b="1" dirty="0">
                  <a:solidFill>
                    <a:srgbClr val="000099"/>
                  </a:solidFill>
                </a:rPr>
                <a:t>2</a:t>
              </a:r>
              <a:br>
                <a:rPr kumimoji="0" lang="ru-RU" sz="1400" b="1" dirty="0">
                  <a:solidFill>
                    <a:srgbClr val="000099"/>
                  </a:solidFill>
                </a:rPr>
              </a:br>
              <a:r>
                <a:rPr kumimoji="0" lang="ru-RU" sz="1400" b="1" dirty="0">
                  <a:solidFill>
                    <a:srgbClr val="000099"/>
                  </a:solidFill>
                </a:rPr>
                <a:t>0</a:t>
              </a:r>
              <a:br>
                <a:rPr kumimoji="0" lang="ru-RU" sz="1400" b="1" dirty="0">
                  <a:solidFill>
                    <a:srgbClr val="000099"/>
                  </a:solidFill>
                </a:rPr>
              </a:br>
              <a:r>
                <a:rPr kumimoji="0" lang="ru-RU" sz="1400" b="1" dirty="0" smtClean="0">
                  <a:solidFill>
                    <a:srgbClr val="000099"/>
                  </a:solidFill>
                </a:rPr>
                <a:t>1</a:t>
              </a:r>
              <a:r>
                <a:rPr kumimoji="0" lang="ru-RU" sz="1400" b="1" dirty="0">
                  <a:solidFill>
                    <a:srgbClr val="000099"/>
                  </a:solidFill>
                </a:rPr>
                <a:t/>
              </a:r>
              <a:br>
                <a:rPr kumimoji="0" lang="ru-RU" sz="1400" b="1" dirty="0">
                  <a:solidFill>
                    <a:srgbClr val="000099"/>
                  </a:solidFill>
                </a:rPr>
              </a:br>
              <a:r>
                <a:rPr kumimoji="0" lang="ru-RU" sz="1400" b="1" dirty="0" smtClean="0">
                  <a:solidFill>
                    <a:srgbClr val="000099"/>
                  </a:solidFill>
                </a:rPr>
                <a:t>3</a:t>
              </a:r>
              <a:endParaRPr kumimoji="0" lang="ru-RU" sz="1400" b="1" dirty="0">
                <a:solidFill>
                  <a:srgbClr val="000099"/>
                </a:solidFill>
              </a:endParaRPr>
            </a:p>
          </p:txBody>
        </p:sp>
        <p:sp>
          <p:nvSpPr>
            <p:cNvPr id="55330" name="Rectangle 34"/>
            <p:cNvSpPr>
              <a:spLocks noChangeArrowheads="1"/>
            </p:cNvSpPr>
            <p:nvPr/>
          </p:nvSpPr>
          <p:spPr bwMode="auto">
            <a:xfrm>
              <a:off x="1144" y="3663"/>
              <a:ext cx="179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ru-RU" sz="1400" b="1" dirty="0">
                  <a:solidFill>
                    <a:srgbClr val="000099"/>
                  </a:solidFill>
                </a:rPr>
                <a:t>2</a:t>
              </a:r>
              <a:br>
                <a:rPr kumimoji="0" lang="ru-RU" sz="1400" b="1" dirty="0">
                  <a:solidFill>
                    <a:srgbClr val="000099"/>
                  </a:solidFill>
                </a:rPr>
              </a:br>
              <a:r>
                <a:rPr kumimoji="0" lang="ru-RU" sz="1400" b="1" dirty="0">
                  <a:solidFill>
                    <a:srgbClr val="000099"/>
                  </a:solidFill>
                </a:rPr>
                <a:t>0</a:t>
              </a:r>
              <a:br>
                <a:rPr kumimoji="0" lang="ru-RU" sz="1400" b="1" dirty="0">
                  <a:solidFill>
                    <a:srgbClr val="000099"/>
                  </a:solidFill>
                </a:rPr>
              </a:br>
              <a:r>
                <a:rPr kumimoji="0" lang="ru-RU" sz="1400" b="1" dirty="0" smtClean="0">
                  <a:solidFill>
                    <a:srgbClr val="000099"/>
                  </a:solidFill>
                </a:rPr>
                <a:t>1</a:t>
              </a:r>
              <a:r>
                <a:rPr kumimoji="0" lang="ru-RU" sz="1400" b="1" dirty="0">
                  <a:solidFill>
                    <a:srgbClr val="000099"/>
                  </a:solidFill>
                </a:rPr>
                <a:t/>
              </a:r>
              <a:br>
                <a:rPr kumimoji="0" lang="ru-RU" sz="1400" b="1" dirty="0">
                  <a:solidFill>
                    <a:srgbClr val="000099"/>
                  </a:solidFill>
                </a:rPr>
              </a:br>
              <a:r>
                <a:rPr kumimoji="0" lang="ru-RU" sz="1400" b="1" dirty="0" smtClean="0">
                  <a:solidFill>
                    <a:srgbClr val="000099"/>
                  </a:solidFill>
                </a:rPr>
                <a:t>4</a:t>
              </a:r>
              <a:endParaRPr kumimoji="0" lang="ru-RU" sz="1400" b="1" dirty="0">
                <a:solidFill>
                  <a:srgbClr val="000099"/>
                </a:solidFill>
              </a:endParaRPr>
            </a:p>
          </p:txBody>
        </p:sp>
        <p:sp>
          <p:nvSpPr>
            <p:cNvPr id="55331" name="Rectangle 35"/>
            <p:cNvSpPr>
              <a:spLocks noChangeArrowheads="1"/>
            </p:cNvSpPr>
            <p:nvPr/>
          </p:nvSpPr>
          <p:spPr bwMode="auto">
            <a:xfrm>
              <a:off x="1580" y="3697"/>
              <a:ext cx="179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ru-RU" sz="1400" b="1" dirty="0">
                  <a:solidFill>
                    <a:srgbClr val="000099"/>
                  </a:solidFill>
                </a:rPr>
                <a:t>2</a:t>
              </a:r>
              <a:br>
                <a:rPr kumimoji="0" lang="ru-RU" sz="1400" b="1" dirty="0">
                  <a:solidFill>
                    <a:srgbClr val="000099"/>
                  </a:solidFill>
                </a:rPr>
              </a:br>
              <a:r>
                <a:rPr kumimoji="0" lang="ru-RU" sz="1400" b="1" dirty="0">
                  <a:solidFill>
                    <a:srgbClr val="000099"/>
                  </a:solidFill>
                </a:rPr>
                <a:t>0</a:t>
              </a:r>
              <a:br>
                <a:rPr kumimoji="0" lang="ru-RU" sz="1400" b="1" dirty="0">
                  <a:solidFill>
                    <a:srgbClr val="000099"/>
                  </a:solidFill>
                </a:rPr>
              </a:br>
              <a:r>
                <a:rPr kumimoji="0" lang="ru-RU" sz="1400" b="1" dirty="0" smtClean="0">
                  <a:solidFill>
                    <a:srgbClr val="000099"/>
                  </a:solidFill>
                </a:rPr>
                <a:t>1</a:t>
              </a:r>
              <a:r>
                <a:rPr kumimoji="0" lang="ru-RU" sz="1400" b="1" dirty="0">
                  <a:solidFill>
                    <a:srgbClr val="000099"/>
                  </a:solidFill>
                </a:rPr>
                <a:t/>
              </a:r>
              <a:br>
                <a:rPr kumimoji="0" lang="ru-RU" sz="1400" b="1" dirty="0">
                  <a:solidFill>
                    <a:srgbClr val="000099"/>
                  </a:solidFill>
                </a:rPr>
              </a:br>
              <a:r>
                <a:rPr kumimoji="0" lang="ru-RU" sz="1400" b="1" dirty="0" smtClean="0">
                  <a:solidFill>
                    <a:srgbClr val="000099"/>
                  </a:solidFill>
                </a:rPr>
                <a:t>5</a:t>
              </a:r>
              <a:endParaRPr kumimoji="0" lang="ru-RU" sz="1400" b="1" dirty="0">
                <a:solidFill>
                  <a:srgbClr val="000099"/>
                </a:solidFill>
              </a:endParaRPr>
            </a:p>
          </p:txBody>
        </p:sp>
        <p:sp>
          <p:nvSpPr>
            <p:cNvPr id="55332" name="Rectangle 36"/>
            <p:cNvSpPr>
              <a:spLocks noChangeArrowheads="1"/>
            </p:cNvSpPr>
            <p:nvPr/>
          </p:nvSpPr>
          <p:spPr bwMode="auto">
            <a:xfrm>
              <a:off x="1923" y="3680"/>
              <a:ext cx="179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ru-RU" sz="1400" b="1" dirty="0" smtClean="0">
                  <a:solidFill>
                    <a:srgbClr val="000099"/>
                  </a:solidFill>
                </a:rPr>
                <a:t>2</a:t>
              </a:r>
            </a:p>
            <a:p>
              <a:r>
                <a:rPr kumimoji="0" lang="ru-RU" sz="1400" b="1" dirty="0" smtClean="0">
                  <a:solidFill>
                    <a:srgbClr val="000099"/>
                  </a:solidFill>
                </a:rPr>
                <a:t>0</a:t>
              </a:r>
            </a:p>
            <a:p>
              <a:r>
                <a:rPr kumimoji="0" lang="ru-RU" sz="1400" b="1" dirty="0" smtClean="0">
                  <a:solidFill>
                    <a:srgbClr val="000099"/>
                  </a:solidFill>
                </a:rPr>
                <a:t>1</a:t>
              </a:r>
            </a:p>
            <a:p>
              <a:r>
                <a:rPr kumimoji="0" lang="ru-RU" sz="1400" b="1" dirty="0" smtClean="0">
                  <a:solidFill>
                    <a:srgbClr val="000099"/>
                  </a:solidFill>
                </a:rPr>
                <a:t>6</a:t>
              </a:r>
              <a:r>
                <a:rPr kumimoji="0" lang="ru-RU" sz="1400" b="1" dirty="0">
                  <a:solidFill>
                    <a:srgbClr val="000099"/>
                  </a:solidFill>
                </a:rPr>
                <a:t/>
              </a:r>
              <a:br>
                <a:rPr kumimoji="0" lang="ru-RU" sz="1400" b="1" dirty="0">
                  <a:solidFill>
                    <a:srgbClr val="000099"/>
                  </a:solidFill>
                </a:rPr>
              </a:br>
              <a:endParaRPr kumimoji="0" lang="ru-RU" sz="1400" b="1" dirty="0">
                <a:solidFill>
                  <a:srgbClr val="000099"/>
                </a:solidFill>
              </a:endParaRPr>
            </a:p>
          </p:txBody>
        </p:sp>
        <p:sp>
          <p:nvSpPr>
            <p:cNvPr id="55333" name="Rectangle 37"/>
            <p:cNvSpPr>
              <a:spLocks noChangeArrowheads="1"/>
            </p:cNvSpPr>
            <p:nvPr/>
          </p:nvSpPr>
          <p:spPr bwMode="auto">
            <a:xfrm>
              <a:off x="2271" y="3697"/>
              <a:ext cx="179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ru-RU" sz="1400" b="1" dirty="0">
                  <a:solidFill>
                    <a:srgbClr val="000099"/>
                  </a:solidFill>
                </a:rPr>
                <a:t>2</a:t>
              </a:r>
              <a:br>
                <a:rPr kumimoji="0" lang="ru-RU" sz="1400" b="1" dirty="0">
                  <a:solidFill>
                    <a:srgbClr val="000099"/>
                  </a:solidFill>
                </a:rPr>
              </a:br>
              <a:r>
                <a:rPr kumimoji="0" lang="ru-RU" sz="1400" b="1" dirty="0">
                  <a:solidFill>
                    <a:srgbClr val="000099"/>
                  </a:solidFill>
                </a:rPr>
                <a:t>0</a:t>
              </a:r>
              <a:br>
                <a:rPr kumimoji="0" lang="ru-RU" sz="1400" b="1" dirty="0">
                  <a:solidFill>
                    <a:srgbClr val="000099"/>
                  </a:solidFill>
                </a:rPr>
              </a:br>
              <a:r>
                <a:rPr kumimoji="0" lang="ru-RU" sz="1400" b="1" dirty="0" smtClean="0">
                  <a:solidFill>
                    <a:srgbClr val="000099"/>
                  </a:solidFill>
                </a:rPr>
                <a:t>1</a:t>
              </a:r>
              <a:r>
                <a:rPr kumimoji="0" lang="ru-RU" sz="1400" b="1" dirty="0">
                  <a:solidFill>
                    <a:srgbClr val="000099"/>
                  </a:solidFill>
                </a:rPr>
                <a:t/>
              </a:r>
              <a:br>
                <a:rPr kumimoji="0" lang="ru-RU" sz="1400" b="1" dirty="0">
                  <a:solidFill>
                    <a:srgbClr val="000099"/>
                  </a:solidFill>
                </a:rPr>
              </a:br>
              <a:r>
                <a:rPr kumimoji="0" lang="ru-RU" sz="1400" b="1" dirty="0" smtClean="0">
                  <a:solidFill>
                    <a:srgbClr val="000099"/>
                  </a:solidFill>
                </a:rPr>
                <a:t>7</a:t>
              </a:r>
              <a:endParaRPr kumimoji="0" lang="ru-RU" sz="140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55375" name="Oval 79"/>
          <p:cNvSpPr>
            <a:spLocks noChangeArrowheads="1"/>
          </p:cNvSpPr>
          <p:nvPr/>
        </p:nvSpPr>
        <p:spPr bwMode="auto">
          <a:xfrm>
            <a:off x="6227763" y="5445125"/>
            <a:ext cx="215900" cy="215900"/>
          </a:xfrm>
          <a:prstGeom prst="ellipse">
            <a:avLst/>
          </a:prstGeom>
          <a:solidFill>
            <a:srgbClr val="E90D1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76" name="Oval 80"/>
          <p:cNvSpPr>
            <a:spLocks noChangeArrowheads="1"/>
          </p:cNvSpPr>
          <p:nvPr/>
        </p:nvSpPr>
        <p:spPr bwMode="auto">
          <a:xfrm>
            <a:off x="6227763" y="6021388"/>
            <a:ext cx="215900" cy="215900"/>
          </a:xfrm>
          <a:prstGeom prst="ellipse">
            <a:avLst/>
          </a:prstGeom>
          <a:solidFill>
            <a:srgbClr val="589A6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77" name="Text Box 81"/>
          <p:cNvSpPr txBox="1">
            <a:spLocks noChangeArrowheads="1"/>
          </p:cNvSpPr>
          <p:nvPr/>
        </p:nvSpPr>
        <p:spPr bwMode="auto">
          <a:xfrm>
            <a:off x="6496050" y="5321300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мальчики</a:t>
            </a:r>
          </a:p>
        </p:txBody>
      </p:sp>
      <p:sp>
        <p:nvSpPr>
          <p:cNvPr id="55378" name="Text Box 82"/>
          <p:cNvSpPr txBox="1">
            <a:spLocks noChangeArrowheads="1"/>
          </p:cNvSpPr>
          <p:nvPr/>
        </p:nvSpPr>
        <p:spPr bwMode="auto">
          <a:xfrm>
            <a:off x="6542088" y="5897563"/>
            <a:ext cx="1125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девочки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913" y="229175"/>
            <a:ext cx="75605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Количество девушек и юношей    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 2013 – 2017г.г. </a:t>
            </a:r>
          </a:p>
        </p:txBody>
      </p:sp>
      <p:sp>
        <p:nvSpPr>
          <p:cNvPr id="5" name="Блок-схема: узел 4"/>
          <p:cNvSpPr/>
          <p:nvPr/>
        </p:nvSpPr>
        <p:spPr>
          <a:xfrm>
            <a:off x="2213914" y="1322828"/>
            <a:ext cx="70356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 flipH="1" flipV="1">
            <a:off x="2205084" y="1801739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834223"/>
              </p:ext>
            </p:extLst>
          </p:nvPr>
        </p:nvGraphicFramePr>
        <p:xfrm>
          <a:off x="1745639" y="4390894"/>
          <a:ext cx="375943" cy="35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Формула" r:id="rId4" imgW="190335" imgH="177646" progId="Equation.3">
                  <p:embed/>
                </p:oleObj>
              </mc:Choice>
              <mc:Fallback>
                <p:oleObj name="Формула" r:id="rId4" imgW="190335" imgH="177646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5639" y="4390894"/>
                        <a:ext cx="375943" cy="350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460193"/>
              </p:ext>
            </p:extLst>
          </p:nvPr>
        </p:nvGraphicFramePr>
        <p:xfrm>
          <a:off x="1552336" y="2272817"/>
          <a:ext cx="565388" cy="395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Формула" r:id="rId6" imgW="253670" imgH="177569" progId="Equation.3">
                  <p:embed/>
                </p:oleObj>
              </mc:Choice>
              <mc:Fallback>
                <p:oleObj name="Формула" r:id="rId6" imgW="253670" imgH="177569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336" y="2272817"/>
                        <a:ext cx="565388" cy="3957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391515"/>
              </p:ext>
            </p:extLst>
          </p:nvPr>
        </p:nvGraphicFramePr>
        <p:xfrm>
          <a:off x="1553757" y="1632632"/>
          <a:ext cx="567825" cy="429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Формула" r:id="rId8" imgW="279158" imgH="177646" progId="Equation.3">
                  <p:embed/>
                </p:oleObj>
              </mc:Choice>
              <mc:Fallback>
                <p:oleObj name="Формула" r:id="rId8" imgW="279158" imgH="177646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757" y="1632632"/>
                        <a:ext cx="567825" cy="4296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344299"/>
              </p:ext>
            </p:extLst>
          </p:nvPr>
        </p:nvGraphicFramePr>
        <p:xfrm>
          <a:off x="1517581" y="1117974"/>
          <a:ext cx="683140" cy="455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Формула" r:id="rId10" imgW="266353" imgH="177569" progId="Equation.3">
                  <p:embed/>
                </p:oleObj>
              </mc:Choice>
              <mc:Fallback>
                <p:oleObj name="Формула" r:id="rId10" imgW="266353" imgH="177569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581" y="1117974"/>
                        <a:ext cx="683140" cy="4554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flipV="1">
            <a:off x="2624026" y="3702734"/>
            <a:ext cx="363798" cy="3603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87824" y="3702734"/>
            <a:ext cx="897471" cy="169148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921014" y="5013325"/>
            <a:ext cx="538956" cy="3808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459970" y="4653136"/>
            <a:ext cx="576262" cy="3601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571638" y="1306393"/>
            <a:ext cx="628650" cy="548285"/>
          </a:xfrm>
          <a:prstGeom prst="line">
            <a:avLst/>
          </a:prstGeom>
          <a:ln w="38100">
            <a:solidFill>
              <a:srgbClr val="3D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200288" y="1854678"/>
            <a:ext cx="507616" cy="1416256"/>
          </a:xfrm>
          <a:prstGeom prst="line">
            <a:avLst/>
          </a:prstGeom>
          <a:ln w="38100">
            <a:solidFill>
              <a:srgbClr val="3D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707904" y="2766108"/>
            <a:ext cx="576064" cy="469107"/>
          </a:xfrm>
          <a:prstGeom prst="line">
            <a:avLst/>
          </a:prstGeom>
          <a:ln w="38100">
            <a:solidFill>
              <a:srgbClr val="3D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47" name="Прямая соединительная линия 55346"/>
          <p:cNvCxnSpPr/>
          <p:nvPr/>
        </p:nvCxnSpPr>
        <p:spPr>
          <a:xfrm flipV="1">
            <a:off x="4283968" y="2405746"/>
            <a:ext cx="686382" cy="360362"/>
          </a:xfrm>
          <a:prstGeom prst="line">
            <a:avLst/>
          </a:prstGeom>
          <a:ln w="38100">
            <a:solidFill>
              <a:srgbClr val="3D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2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b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latin typeface="Collins" pitchFamily="2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428736"/>
            <a:ext cx="7486648" cy="41148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B1897"/>
                </a:solidFill>
                <a:latin typeface="+mj-lt"/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Гипотеза 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подтвердилась</a:t>
            </a:r>
            <a:r>
              <a:rPr lang="ru-RU" b="1" dirty="0">
                <a:solidFill>
                  <a:srgbClr val="0B1897"/>
                </a:solidFill>
                <a:latin typeface="+mj-lt"/>
              </a:rPr>
              <a:t>: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0B1897"/>
                </a:solidFill>
                <a:latin typeface="+mj-lt"/>
              </a:rPr>
              <a:t>  </a:t>
            </a:r>
            <a:r>
              <a:rPr lang="ru-RU" b="1" dirty="0" smtClean="0">
                <a:solidFill>
                  <a:srgbClr val="0B1897"/>
                </a:solidFill>
                <a:latin typeface="+mj-lt"/>
              </a:rPr>
              <a:t> с </a:t>
            </a:r>
            <a:r>
              <a:rPr lang="ru-RU" b="1" dirty="0">
                <a:solidFill>
                  <a:srgbClr val="0B1897"/>
                </a:solidFill>
                <a:latin typeface="+mj-lt"/>
              </a:rPr>
              <a:t>помощью графиков сведения </a:t>
            </a:r>
            <a:r>
              <a:rPr lang="ru-RU" b="1" dirty="0" smtClean="0">
                <a:solidFill>
                  <a:srgbClr val="0B1897"/>
                </a:solidFill>
                <a:latin typeface="+mj-lt"/>
              </a:rPr>
              <a:t>из разных областей жизни стали более наглядными, </a:t>
            </a:r>
            <a:r>
              <a:rPr lang="ru-RU" b="1" dirty="0">
                <a:solidFill>
                  <a:srgbClr val="0B1897"/>
                </a:solidFill>
                <a:latin typeface="+mj-lt"/>
              </a:rPr>
              <a:t>легче </a:t>
            </a:r>
            <a:r>
              <a:rPr lang="ru-RU" b="1" dirty="0" smtClean="0">
                <a:solidFill>
                  <a:srgbClr val="0B1897"/>
                </a:solidFill>
                <a:latin typeface="+mj-lt"/>
              </a:rPr>
              <a:t>воспринимается </a:t>
            </a:r>
            <a:r>
              <a:rPr lang="ru-RU" b="1" dirty="0">
                <a:solidFill>
                  <a:srgbClr val="0B1897"/>
                </a:solidFill>
                <a:latin typeface="+mj-lt"/>
              </a:rPr>
              <a:t>большой объём </a:t>
            </a:r>
            <a:r>
              <a:rPr lang="ru-RU" b="1" dirty="0" smtClean="0">
                <a:solidFill>
                  <a:srgbClr val="0B1897"/>
                </a:solidFill>
                <a:latin typeface="+mj-lt"/>
              </a:rPr>
              <a:t>информации, т. е. графики действительно играют важную роль в жизни людей.</a:t>
            </a:r>
            <a:endParaRPr lang="ru-RU" b="1" dirty="0">
              <a:solidFill>
                <a:srgbClr val="0B1897"/>
              </a:solidFill>
              <a:latin typeface="+mj-lt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724400"/>
            <a:ext cx="2357422" cy="177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16632"/>
            <a:ext cx="1239526" cy="126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8" name="AutoShape 10">
            <a:hlinkClick r:id="rId4" action="ppaction://hlinkpres?slideindex=8&amp;slidetitle=Слайд 8" highlightClick="1"/>
          </p:cNvPr>
          <p:cNvSpPr>
            <a:spLocks noChangeArrowheads="1"/>
          </p:cNvSpPr>
          <p:nvPr/>
        </p:nvSpPr>
        <p:spPr bwMode="auto">
          <a:xfrm>
            <a:off x="468313" y="6165850"/>
            <a:ext cx="360362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89679"/>
            <a:ext cx="77048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этот проект начинали,</a:t>
            </a:r>
          </a:p>
          <a:p>
            <a:pPr algn="ctr"/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графиках столько, конечно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знали.</a:t>
            </a:r>
          </a:p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 мы уверенно скажем: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«Друзья!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графиков нам обходиться нельзя!»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29167"/>
            <a:ext cx="3122578" cy="147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1956186" cy="122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5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к сделать буфет своими ру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49749">
            <a:off x="7164388" y="-111125"/>
            <a:ext cx="21288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С 6-месяцами, Вэшечки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292600"/>
            <a:ext cx="30162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Классно! смайли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56125"/>
            <a:ext cx="2141538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wdesk.ru/_ph/4/1/614260928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-188731" y="894426"/>
            <a:ext cx="9145016" cy="424731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+mn-cs"/>
              </a:rPr>
              <a:t>Благодарим</a:t>
            </a:r>
            <a:endParaRPr lang="ru-RU" sz="6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+mn-cs"/>
              </a:rPr>
              <a:t> за </a:t>
            </a:r>
            <a:endParaRPr lang="ru-RU" sz="60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+mn-cs"/>
              </a:rPr>
              <a:t>внимани</a:t>
            </a:r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е</a:t>
            </a:r>
            <a:endParaRPr lang="ru-RU" sz="6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285992"/>
            <a:ext cx="1928826" cy="196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803551"/>
      </p:ext>
    </p:extLst>
  </p:cSld>
  <p:clrMapOvr>
    <a:masterClrMapping/>
  </p:clrMapOvr>
  <p:transition spd="slow" advClick="0" advTm="1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268760"/>
            <a:ext cx="7499176" cy="525658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</a:rPr>
              <a:t>Что такое график?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</a:rPr>
              <a:t>Общие сведения о графиках.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</a:rPr>
              <a:t>История возникновения.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</a:rPr>
              <a:t>Графики в физике и математике.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</a:rPr>
              <a:t>Другие области использования графиков: 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</a:rPr>
              <a:t>промышленность;    </a:t>
            </a:r>
            <a:r>
              <a:rPr lang="ru-RU" sz="2800" dirty="0" smtClean="0">
                <a:solidFill>
                  <a:srgbClr val="7030A0"/>
                </a:solidFill>
              </a:rPr>
              <a:t>-</a:t>
            </a:r>
            <a:r>
              <a:rPr lang="ru-RU" sz="2800" b="1" dirty="0" smtClean="0">
                <a:solidFill>
                  <a:srgbClr val="7030A0"/>
                </a:solidFill>
              </a:rPr>
              <a:t> демография;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</a:rPr>
              <a:t>экономика;                 </a:t>
            </a:r>
            <a:r>
              <a:rPr lang="ru-RU" sz="2800" dirty="0" smtClean="0">
                <a:solidFill>
                  <a:srgbClr val="7030A0"/>
                </a:solidFill>
              </a:rPr>
              <a:t>-</a:t>
            </a:r>
            <a:r>
              <a:rPr lang="ru-RU" sz="2800" b="1" dirty="0" smtClean="0">
                <a:solidFill>
                  <a:srgbClr val="7030A0"/>
                </a:solidFill>
              </a:rPr>
              <a:t> метеорология;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-  </a:t>
            </a:r>
            <a:r>
              <a:rPr lang="ru-RU" sz="2800" b="1" dirty="0" smtClean="0">
                <a:solidFill>
                  <a:srgbClr val="7030A0"/>
                </a:solidFill>
              </a:rPr>
              <a:t>геология;                    </a:t>
            </a:r>
            <a:r>
              <a:rPr lang="ru-RU" sz="2800" dirty="0" smtClean="0">
                <a:solidFill>
                  <a:srgbClr val="7030A0"/>
                </a:solidFill>
              </a:rPr>
              <a:t>- </a:t>
            </a:r>
            <a:r>
              <a:rPr lang="ru-RU" sz="2800" b="1" dirty="0" smtClean="0">
                <a:solidFill>
                  <a:srgbClr val="7030A0"/>
                </a:solidFill>
              </a:rPr>
              <a:t> статистика;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-  </a:t>
            </a:r>
            <a:r>
              <a:rPr lang="ru-RU" sz="2800" b="1" dirty="0" smtClean="0">
                <a:solidFill>
                  <a:srgbClr val="7030A0"/>
                </a:solidFill>
              </a:rPr>
              <a:t>медицина;                  </a:t>
            </a:r>
            <a:r>
              <a:rPr lang="ru-RU" sz="2800" dirty="0" smtClean="0">
                <a:solidFill>
                  <a:srgbClr val="7030A0"/>
                </a:solidFill>
              </a:rPr>
              <a:t>-</a:t>
            </a:r>
            <a:r>
              <a:rPr lang="ru-RU" sz="2800" b="1" dirty="0" smtClean="0">
                <a:solidFill>
                  <a:srgbClr val="7030A0"/>
                </a:solidFill>
              </a:rPr>
              <a:t> наша профессия.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                         </a:t>
            </a:r>
            <a:r>
              <a:rPr lang="ru-RU" b="1" dirty="0" smtClean="0">
                <a:solidFill>
                  <a:srgbClr val="000099"/>
                </a:solidFill>
              </a:rPr>
              <a:t>               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C0000"/>
                </a:solidFill>
              </a:rPr>
              <a:t>Что мы знаем о графиках?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341438"/>
            <a:ext cx="6121400" cy="5029200"/>
          </a:xfrm>
        </p:spPr>
        <p:txBody>
          <a:bodyPr/>
          <a:lstStyle/>
          <a:p>
            <a:pPr marL="1089025" lvl="4" indent="-365125">
              <a:buFont typeface="Wingdings" pitchFamily="2" charset="2"/>
              <a:buChar char="Ø"/>
            </a:pPr>
            <a:r>
              <a:rPr lang="ru-RU" sz="3200" b="1" dirty="0">
                <a:solidFill>
                  <a:srgbClr val="000066"/>
                </a:solidFill>
              </a:rPr>
              <a:t>График одно из важных </a:t>
            </a:r>
            <a:r>
              <a:rPr lang="ru-RU" sz="3200" b="1" dirty="0" smtClean="0">
                <a:solidFill>
                  <a:srgbClr val="000066"/>
                </a:solidFill>
              </a:rPr>
              <a:t>научных понятий.</a:t>
            </a:r>
            <a:endParaRPr lang="ru-RU" sz="3200" b="1" dirty="0">
              <a:solidFill>
                <a:srgbClr val="000066"/>
              </a:solidFill>
            </a:endParaRPr>
          </a:p>
          <a:p>
            <a:pPr marL="1089025" lvl="4" indent="-365125">
              <a:buFont typeface="Wingdings" pitchFamily="2" charset="2"/>
              <a:buChar char="Ø"/>
            </a:pPr>
            <a:r>
              <a:rPr lang="ru-RU" sz="3200" b="1" dirty="0">
                <a:solidFill>
                  <a:srgbClr val="000066"/>
                </a:solidFill>
              </a:rPr>
              <a:t>График-это линия на </a:t>
            </a:r>
            <a:r>
              <a:rPr lang="ru-RU" sz="3200" b="1" dirty="0" smtClean="0">
                <a:solidFill>
                  <a:srgbClr val="000066"/>
                </a:solidFill>
              </a:rPr>
              <a:t>плоскости.</a:t>
            </a:r>
            <a:endParaRPr lang="ru-RU" sz="3200" b="1" dirty="0">
              <a:solidFill>
                <a:srgbClr val="000066"/>
              </a:solidFill>
            </a:endParaRPr>
          </a:p>
          <a:p>
            <a:pPr marL="1089025" lvl="4" indent="-365125">
              <a:buFont typeface="Wingdings" pitchFamily="2" charset="2"/>
              <a:buChar char="Ø"/>
            </a:pPr>
            <a:r>
              <a:rPr lang="ru-RU" sz="3200" b="1" dirty="0">
                <a:solidFill>
                  <a:srgbClr val="000066"/>
                </a:solidFill>
              </a:rPr>
              <a:t>График один из способов представления и анализа </a:t>
            </a:r>
            <a:r>
              <a:rPr lang="ru-RU" sz="3200" b="1" dirty="0" smtClean="0">
                <a:solidFill>
                  <a:srgbClr val="000066"/>
                </a:solidFill>
              </a:rPr>
              <a:t>информации.</a:t>
            </a:r>
            <a:endParaRPr lang="ru-RU" sz="3200" b="1" dirty="0">
              <a:solidFill>
                <a:srgbClr val="000066"/>
              </a:solidFill>
            </a:endParaRPr>
          </a:p>
          <a:p>
            <a:pPr marL="1089025" lvl="4" indent="-365125">
              <a:buFont typeface="Wingdings" pitchFamily="2" charset="2"/>
              <a:buNone/>
            </a:pP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4101" name="Picture 5" descr="teach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2636838"/>
            <a:ext cx="2557462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274638"/>
            <a:ext cx="6994525" cy="1143000"/>
          </a:xfrm>
        </p:spPr>
        <p:txBody>
          <a:bodyPr/>
          <a:lstStyle/>
          <a:p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график?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476375" y="1600200"/>
            <a:ext cx="721042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500" b="1" dirty="0">
                <a:solidFill>
                  <a:srgbClr val="000066"/>
                </a:solidFill>
              </a:rPr>
              <a:t>   Графиком называется множество точек координатной плоскости, у которых значения </a:t>
            </a:r>
            <a:r>
              <a:rPr lang="ru-RU" sz="3500" b="1" dirty="0">
                <a:solidFill>
                  <a:srgbClr val="C00000"/>
                </a:solidFill>
              </a:rPr>
              <a:t>х </a:t>
            </a:r>
            <a:r>
              <a:rPr lang="ru-RU" sz="3500" b="1" dirty="0">
                <a:solidFill>
                  <a:srgbClr val="000066"/>
                </a:solidFill>
              </a:rPr>
              <a:t>и </a:t>
            </a:r>
            <a:r>
              <a:rPr lang="ru-RU" sz="3500" b="1" dirty="0">
                <a:solidFill>
                  <a:srgbClr val="C00000"/>
                </a:solidFill>
              </a:rPr>
              <a:t>y</a:t>
            </a:r>
            <a:r>
              <a:rPr lang="ru-RU" sz="3500" b="1" dirty="0">
                <a:solidFill>
                  <a:srgbClr val="000066"/>
                </a:solidFill>
              </a:rPr>
              <a:t> связаны некоторой зависимостью и каждому значению </a:t>
            </a:r>
            <a:r>
              <a:rPr lang="ru-RU" sz="3500" b="1" dirty="0">
                <a:solidFill>
                  <a:srgbClr val="C00000"/>
                </a:solidFill>
              </a:rPr>
              <a:t>х </a:t>
            </a:r>
            <a:r>
              <a:rPr lang="ru-RU" sz="3500" b="1" dirty="0">
                <a:solidFill>
                  <a:srgbClr val="000066"/>
                </a:solidFill>
              </a:rPr>
              <a:t>соответствует единственное значение </a:t>
            </a:r>
            <a:r>
              <a:rPr lang="ru-RU" sz="3500" b="1" dirty="0">
                <a:solidFill>
                  <a:srgbClr val="C00000"/>
                </a:solidFill>
              </a:rPr>
              <a:t>у</a:t>
            </a:r>
            <a:r>
              <a:rPr lang="ru-RU" sz="3500" b="1" dirty="0">
                <a:solidFill>
                  <a:srgbClr val="000066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Кто придумал графики?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69210"/>
            <a:ext cx="3096344" cy="44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99"/>
                </a:solidFill>
              </a:rPr>
              <a:t>Координатную </a:t>
            </a:r>
            <a:r>
              <a:rPr lang="ru-RU" b="1" dirty="0">
                <a:solidFill>
                  <a:srgbClr val="000099"/>
                </a:solidFill>
              </a:rPr>
              <a:t>плоскость, как и      графики придумал французский учёный Рене Декарт.</a:t>
            </a:r>
          </a:p>
        </p:txBody>
      </p:sp>
    </p:spTree>
    <p:extLst>
      <p:ext uri="{BB962C8B-B14F-4D97-AF65-F5344CB8AC3E}">
        <p14:creationId xmlns:p14="http://schemas.microsoft.com/office/powerpoint/2010/main" val="23080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Графики в математике и физике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8488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99"/>
                </a:solidFill>
              </a:rPr>
              <a:t>Графики используются для       наглядности математических и физических закономерностей.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324036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1044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9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0"/>
            <a:ext cx="9144000" cy="684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2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_vokrug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12318</TotalTime>
  <Words>571</Words>
  <Application>Microsoft Office PowerPoint</Application>
  <PresentationFormat>Экран (4:3)</PresentationFormat>
  <Paragraphs>139</Paragraphs>
  <Slides>33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gr_vokrug</vt:lpstr>
      <vt:lpstr>Формула</vt:lpstr>
      <vt:lpstr>Презентация PowerPoint</vt:lpstr>
      <vt:lpstr>Презентация PowerPoint</vt:lpstr>
      <vt:lpstr>Цель:</vt:lpstr>
      <vt:lpstr>План</vt:lpstr>
      <vt:lpstr>Что мы знаем о графиках?</vt:lpstr>
      <vt:lpstr>Что такое график?</vt:lpstr>
      <vt:lpstr>Кто придумал графики?</vt:lpstr>
      <vt:lpstr>    Графики в математике и физике</vt:lpstr>
      <vt:lpstr>Презентация PowerPoint</vt:lpstr>
      <vt:lpstr>Графики в физике</vt:lpstr>
      <vt:lpstr>Презентация PowerPoint</vt:lpstr>
      <vt:lpstr>Механические и электрические колебания</vt:lpstr>
      <vt:lpstr>Атомная физика</vt:lpstr>
      <vt:lpstr>Где в жизни мы ещё используем графики?</vt:lpstr>
      <vt:lpstr>Промышленность:</vt:lpstr>
      <vt:lpstr>      Графики в промышленности</vt:lpstr>
      <vt:lpstr>Графики в экономике</vt:lpstr>
      <vt:lpstr>Презентация PowerPoint</vt:lpstr>
      <vt:lpstr>Графики в геологии</vt:lpstr>
      <vt:lpstr>Сейсмограф</vt:lpstr>
      <vt:lpstr>     Графики в медицине</vt:lpstr>
      <vt:lpstr>Кардиограф</vt:lpstr>
      <vt:lpstr>      Графики в медицине</vt:lpstr>
      <vt:lpstr>Демография     Прирост населения 1990 – 2016г.</vt:lpstr>
      <vt:lpstr>Прогноз погоды и графики</vt:lpstr>
      <vt:lpstr>Презентация PowerPoint</vt:lpstr>
      <vt:lpstr>    Графики в наших профессиях Повар</vt:lpstr>
      <vt:lpstr>              Пекарь                   </vt:lpstr>
      <vt:lpstr>Презентация PowerPoint</vt:lpstr>
      <vt:lpstr>Презентация PowerPoint</vt:lpstr>
      <vt:lpstr>Вывод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6417</dc:creator>
  <cp:lastModifiedBy>Катильда</cp:lastModifiedBy>
  <cp:revision>109</cp:revision>
  <dcterms:created xsi:type="dcterms:W3CDTF">2013-03-24T11:32:33Z</dcterms:created>
  <dcterms:modified xsi:type="dcterms:W3CDTF">2018-11-15T16:31:40Z</dcterms:modified>
</cp:coreProperties>
</file>