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77" r:id="rId4"/>
    <p:sldId id="259" r:id="rId5"/>
    <p:sldId id="278" r:id="rId6"/>
    <p:sldId id="260" r:id="rId7"/>
    <p:sldId id="261" r:id="rId8"/>
    <p:sldId id="267" r:id="rId9"/>
    <p:sldId id="263" r:id="rId10"/>
    <p:sldId id="264" r:id="rId11"/>
    <p:sldId id="268" r:id="rId12"/>
    <p:sldId id="269" r:id="rId13"/>
    <p:sldId id="271" r:id="rId14"/>
    <p:sldId id="272" r:id="rId15"/>
    <p:sldId id="280" r:id="rId16"/>
    <p:sldId id="281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39" autoAdjust="0"/>
    <p:restoredTop sz="94660"/>
  </p:normalViewPr>
  <p:slideViewPr>
    <p:cSldViewPr>
      <p:cViewPr varScale="1">
        <p:scale>
          <a:sx n="76" d="100"/>
          <a:sy n="76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C25A16-EF72-4F71-A091-89659CD1F126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B6FF88-5E8B-4288-A6DB-DBD54D9D7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76CBC-D908-401C-9A9C-89D9E55F2F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55002-F92C-4D5B-9897-48E51CFB82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4F4EB-FFC9-48D6-BA20-668FBF9FDB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483F8-AC16-45B7-A279-0484D345B5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AFAF8-4A1C-444A-8217-DAFAA98CB8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E9BB3-7B5A-46E0-87EE-F72D3F02D7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30FF0C-1183-46DF-8C05-2F3BC31172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9B586-D5A5-4E1B-8717-3EA70E1C77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93CC-3F44-4E26-B939-7E2F049932F9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BDA5-AD9A-432F-BF82-637038BBE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11D4-4DDB-4824-B1E4-B173730CF84F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2B38-347E-4C15-9325-E090E8932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468C-07FF-48A8-9585-02156C1A1388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B541-C15F-4D8A-BFED-B45E36B88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Акользин 2004г.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4FA7F-AAD6-47E8-91A8-09C34CBF0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76B2-754C-4838-9E60-5C40C3F52C6E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8ACC-C52E-4129-B2DE-0A36C8EBF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2293-EEC3-4F20-B845-6C5F9434E631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682-7F7E-4123-BE37-EE3E9520E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639A-E213-4717-A984-70949670EC83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C97C-9413-4887-9405-E27C9238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8E1F-D5A4-4659-A4DA-3D7102367655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482C-5FD9-4F7E-8C24-37D2B72D1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55B9-FF60-469B-98AF-760759DB4662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D9C8-A4CF-4BE8-A2CF-B6DEA1A2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D7E0-375D-4A16-A28F-CF8C1EDB2F9C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8125-5776-42A4-A2F4-2A91CE7EA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7013-E076-417A-8243-8FFE400C3E40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AA58-6C93-43C4-9100-3FFF03D5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9031-9FCD-48E3-8A22-724D894F0FF6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4E3A-DD55-413B-8F4C-FB38031BF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D99FB3-E62D-44E5-BA66-EC2528678935}" type="datetimeFigureOut">
              <a:rPr lang="ru-RU"/>
              <a:pPr>
                <a:defRPr/>
              </a:pPr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38FA2-87A4-4219-949F-7DD8670F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/>
              <a:t>О ком так говорили современники, </a:t>
            </a:r>
            <a:br>
              <a:rPr lang="ru-RU" sz="2400" b="1" i="1" smtClean="0"/>
            </a:br>
            <a:r>
              <a:rPr lang="ru-RU" sz="2400" b="1" i="1" smtClean="0"/>
              <a:t>историки и литераторы?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3" y="3716338"/>
            <a:ext cx="2232025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«...увенчанный злодей…»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А.С.Пушкин (1817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88" y="2060575"/>
            <a:ext cx="2305050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За ним закрепилась репутация самодура, тирана и деспота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325" y="2997200"/>
            <a:ext cx="2663825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«…Говорили много о …, романтическом нашем императоре.»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А.С. Пушкин (1834 г.)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7763" y="4652963"/>
            <a:ext cx="2592387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«Коронованный Дон Кихот»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А.И.Герцен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888" y="1844675"/>
            <a:ext cx="2808287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Русский Гамлет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… Отвергнутый император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88" y="5786438"/>
            <a:ext cx="8496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j-lt"/>
              </a:rPr>
              <a:t>И почему их мнения так противоречивы?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71813" y="5000625"/>
            <a:ext cx="2808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Павел Петрович Романов (Павел </a:t>
            </a:r>
            <a:r>
              <a:rPr lang="en-US" b="1">
                <a:latin typeface="Calibri" pitchFamily="34" charset="0"/>
              </a:rPr>
              <a:t>I</a:t>
            </a:r>
            <a:r>
              <a:rPr lang="ru-RU" b="1">
                <a:latin typeface="Calibri" pitchFamily="34" charset="0"/>
              </a:rPr>
              <a:t>)</a:t>
            </a:r>
          </a:p>
        </p:txBody>
      </p:sp>
      <p:pic>
        <p:nvPicPr>
          <p:cNvPr id="29698" name="Picture 2" descr="http://www.nearyou.ru/borovik/borp2/2pave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428750"/>
            <a:ext cx="2571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5. Дворцовый переворот 11 марта 1801 г.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625" y="1143000"/>
            <a:ext cx="8286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j-lt"/>
              </a:rPr>
              <a:t>Кто мог быть недоволен политикой Павла </a:t>
            </a:r>
            <a:r>
              <a:rPr lang="en-US" sz="2400" b="1" i="1" dirty="0">
                <a:latin typeface="+mj-lt"/>
              </a:rPr>
              <a:t>I</a:t>
            </a:r>
            <a:r>
              <a:rPr lang="ru-RU" sz="2400" b="1" i="1" dirty="0">
                <a:latin typeface="+mj-lt"/>
              </a:rPr>
              <a:t>?</a:t>
            </a:r>
          </a:p>
        </p:txBody>
      </p:sp>
      <p:sp>
        <p:nvSpPr>
          <p:cNvPr id="25603" name="AutoShape 2" descr="Palen P 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Picture 3" descr="C:\Users\Ольга\Downloads\Palen_P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71750"/>
            <a:ext cx="1785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1785938"/>
            <a:ext cx="2357438" cy="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Дворяне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1785938"/>
            <a:ext cx="2357438" cy="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Англичане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0" y="1785938"/>
            <a:ext cx="2357438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Члены императорской семьи</a:t>
            </a:r>
          </a:p>
        </p:txBody>
      </p:sp>
      <p:pic>
        <p:nvPicPr>
          <p:cNvPr id="3" name="Picture 2" descr="http://dmitrgrad.narod.ru/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571750"/>
            <a:ext cx="15716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625" y="5072063"/>
            <a:ext cx="2357438" cy="1325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Состоя в высоких чинах …я принадлежал к числу тех, кому более всего угрожает опасность»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Граф Пален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5072063"/>
            <a:ext cx="2357438" cy="1325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«Разрыв с Англией наносил неизъяснимый вред нашей заграничной</a:t>
            </a:r>
          </a:p>
          <a:p>
            <a:pPr marL="717550" indent="-71755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торговле». </a:t>
            </a:r>
          </a:p>
          <a:p>
            <a:pPr marL="717550" indent="-717550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М.Фонвизин</a:t>
            </a: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38" y="5072063"/>
            <a:ext cx="2643187" cy="1619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Непредсказуемость царя привела в число его противников даже его старших сыновей – 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Великих князей </a:t>
            </a:r>
          </a:p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Александра и Константина.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0484" name="Picture 4" descr="http://fs6.familyspace.ru/images/photo/83/8391/83910686/p_9451f0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3143250"/>
            <a:ext cx="1403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weico.ru/rpg/WebPict/fullpic/0096-0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500313"/>
            <a:ext cx="1462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86500" y="450056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Calibri" pitchFamily="34" charset="0"/>
              </a:rPr>
              <a:t>Александр Павлович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15250" y="2643188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i="1">
                <a:latin typeface="Calibri" pitchFamily="34" charset="0"/>
              </a:rPr>
              <a:t>Константин Павлович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rgbClr val="051101"/>
              </a:solidFill>
              <a:latin typeface="Calibri" pitchFamily="34" charset="0"/>
            </a:endParaRP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ltGray">
          <a:xfrm>
            <a:off x="611188" y="3333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ltGray">
          <a:xfrm>
            <a:off x="611188" y="404813"/>
            <a:ext cx="7993062" cy="51911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51101"/>
                </a:solidFill>
                <a:latin typeface="+mn-lt"/>
              </a:rPr>
              <a:t>5.1. Формирование заговора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" y="1428750"/>
            <a:ext cx="3071813" cy="1477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Граф П.А.Пален получил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от Павла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повеление в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случае необходимости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арестовать императрицу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 великих князей.</a:t>
            </a:r>
            <a:endParaRPr lang="ru-R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13" y="3214688"/>
            <a:ext cx="3071812" cy="1439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Этот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письменный  приказ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Пален показал Александру.</a:t>
            </a:r>
            <a:endParaRPr lang="ru-RU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88" y="5000625"/>
            <a:ext cx="3071812" cy="1403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Великий князь дал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согласие на свержение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Павла, но с клятвой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сохранения ему жизни.</a:t>
            </a:r>
            <a:endParaRPr lang="ru-RU" dirty="0">
              <a:latin typeface="+mn-lt"/>
            </a:endParaRPr>
          </a:p>
        </p:txBody>
      </p:sp>
      <p:pic>
        <p:nvPicPr>
          <p:cNvPr id="13" name="Picture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571500" y="3286125"/>
            <a:ext cx="2133600" cy="2635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19458" name="Picture 2" descr="http://klin-demianovo.ru/wp-content/uploads/2014/04/424602_photoshopia.ru_235_Portret_imperatora_Aleksandra_I__2_.jpg"/>
          <p:cNvPicPr>
            <a:picLocks noChangeAspect="1" noChangeArrowheads="1"/>
          </p:cNvPicPr>
          <p:nvPr/>
        </p:nvPicPr>
        <p:blipFill>
          <a:blip r:embed="rId4"/>
          <a:srcRect l="2702" r="13513"/>
          <a:stretch>
            <a:fillRect/>
          </a:stretch>
        </p:blipFill>
        <p:spPr bwMode="auto">
          <a:xfrm>
            <a:off x="6429375" y="1214438"/>
            <a:ext cx="22145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" y="5929313"/>
            <a:ext cx="2143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Граф П.А.Пален, петербургский генерал-губернатор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rgbClr val="051101"/>
              </a:solidFill>
              <a:latin typeface="Calibri" pitchFamily="34" charset="0"/>
            </a:endParaRP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ltGray">
          <a:xfrm>
            <a:off x="611188" y="3333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pic>
        <p:nvPicPr>
          <p:cNvPr id="295936" name="Picture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500063" y="1143000"/>
            <a:ext cx="5080000" cy="297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95937" name="Text Box 1"/>
          <p:cNvSpPr txBox="1">
            <a:spLocks noChangeArrowheads="1"/>
          </p:cNvSpPr>
          <p:nvPr/>
        </p:nvSpPr>
        <p:spPr bwMode="ltGray">
          <a:xfrm>
            <a:off x="5429250" y="4214813"/>
            <a:ext cx="3071813" cy="2278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Молчит неверный часовой,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Опущен молча мост подъемный,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Врата отверсты в тьме ночной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Рукой предательства наемной...</a:t>
            </a:r>
            <a:endParaRPr lang="ru-RU" sz="16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О стыд! О ужас наших дней!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Как звери, вторглись янычары!..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Падут бесславные удары...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Погиб увенчанный злодей.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(А.С.Пушкин. Ода «Вольность»)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4143375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solidFill>
                  <a:srgbClr val="051101"/>
                </a:solidFill>
                <a:latin typeface="Calibri" pitchFamily="34" charset="0"/>
              </a:rPr>
              <a:t>Михайловский замок построен в 1797-1801 гг.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88" y="285750"/>
            <a:ext cx="6286500" cy="5238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5.2. Место гибели императора Павла </a:t>
            </a:r>
            <a:r>
              <a:rPr lang="en-US" sz="2800" b="1" dirty="0">
                <a:latin typeface="+mj-lt"/>
              </a:rPr>
              <a:t>I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9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7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ltGray">
          <a:xfrm>
            <a:off x="900113" y="33337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rgbClr val="051101"/>
              </a:solidFill>
              <a:latin typeface="Calibri" pitchFamily="34" charset="0"/>
            </a:endParaRP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ltGray">
          <a:xfrm>
            <a:off x="611188" y="33337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pic>
        <p:nvPicPr>
          <p:cNvPr id="289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684213" y="981075"/>
            <a:ext cx="3101975" cy="4194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89792" name="Text Box 0"/>
          <p:cNvSpPr txBox="1">
            <a:spLocks noChangeArrowheads="1"/>
          </p:cNvSpPr>
          <p:nvPr/>
        </p:nvSpPr>
        <p:spPr bwMode="ltGray">
          <a:xfrm>
            <a:off x="684213" y="188913"/>
            <a:ext cx="7848600" cy="51911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51101"/>
                </a:solidFill>
                <a:latin typeface="+mn-lt"/>
              </a:rPr>
              <a:t>5.3. Смерть Павла </a:t>
            </a:r>
            <a:r>
              <a:rPr lang="en-US" sz="2800" b="1" dirty="0">
                <a:solidFill>
                  <a:srgbClr val="051101"/>
                </a:solidFill>
                <a:latin typeface="+mn-lt"/>
                <a:cs typeface="Times New Roman" pitchFamily="18" charset="0"/>
              </a:rPr>
              <a:t>I</a:t>
            </a:r>
          </a:p>
        </p:txBody>
      </p:sp>
      <p:sp>
        <p:nvSpPr>
          <p:cNvPr id="461824" name="Text Box 0"/>
          <p:cNvSpPr txBox="1">
            <a:spLocks noChangeArrowheads="1"/>
          </p:cNvSpPr>
          <p:nvPr/>
        </p:nvSpPr>
        <p:spPr bwMode="ltGray">
          <a:xfrm>
            <a:off x="642938" y="5143500"/>
            <a:ext cx="3143250" cy="7381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Убийство императора Павла </a:t>
            </a:r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Гравюра из французской книги.          1880-е годы.</a:t>
            </a:r>
            <a:endParaRPr lang="en-US" sz="1400" i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5" y="928688"/>
            <a:ext cx="371475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 одной версии, Павел был убит</a:t>
            </a:r>
            <a:endParaRPr lang="en-US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Н.Зубовым (зятем А.В.Суворова),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который ударил его массивной золотой табакеркой</a:t>
            </a:r>
            <a:endParaRPr lang="en-US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5" y="2571750"/>
            <a:ext cx="4143375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 другой версии, Павел был задушен  шарфом или задавлен группой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заговорщиков. Приняв одного из убийц  за сына Константина Павел закричал: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«Ваше Высочество, и Вы здесь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?</a:t>
            </a: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Пощадите. Воздуху, воздуху</a:t>
            </a:r>
            <a:endParaRPr lang="en-US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Что я вам сделал плохого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?</a:t>
            </a: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»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Это были его последние слова.</a:t>
            </a:r>
            <a:endParaRPr lang="ru-R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3" y="5286375"/>
            <a:ext cx="4214812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Официальной причиной гибели Павла I был объявлен апоплексический удар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4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ltGray">
          <a:xfrm>
            <a:off x="684213" y="333375"/>
            <a:ext cx="8280400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51101"/>
                </a:solidFill>
                <a:latin typeface="+mn-lt"/>
              </a:rPr>
              <a:t>6. Оценка деятельности Павла </a:t>
            </a:r>
            <a:r>
              <a:rPr lang="en-US" sz="2800" b="1" dirty="0">
                <a:solidFill>
                  <a:srgbClr val="051101"/>
                </a:solidFill>
                <a:latin typeface="+mn-lt"/>
                <a:cs typeface="Times New Roman" pitchFamily="18" charset="0"/>
              </a:rPr>
              <a:t>I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785938"/>
            <a:ext cx="4862513" cy="3805237"/>
          </a:xfrm>
          <a:solidFill>
            <a:schemeClr val="accent3">
              <a:lumMod val="40000"/>
              <a:lumOff val="60000"/>
            </a:schemeClr>
          </a:solidFill>
          <a:ln cmpd="tri">
            <a:solidFill>
              <a:schemeClr val="folHlink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358775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/>
              <a:t>«Что сделали якобинцы в отношении к республикам, то Павел сделал в отношении к самодержавию: заставил ненавидеть злоупотребления оного... Он начал господствовать всеобщим ужасом, не следуя никаким Уставам, кроме своей прихоти: считал нас не подданными, а рабами; казнил без вины, награждал без заслуг… Россияне смотрели на сего монарха, считая минуты и с нетерпением ожидая последствий».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i="1" dirty="0">
              <a:solidFill>
                <a:schemeClr val="folHlink"/>
              </a:solidFill>
            </a:endParaRPr>
          </a:p>
        </p:txBody>
      </p:sp>
      <p:pic>
        <p:nvPicPr>
          <p:cNvPr id="32771" name="Picture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5786438" y="1785938"/>
            <a:ext cx="2882900" cy="38401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32772" name="Text Box 1"/>
          <p:cNvSpPr txBox="1">
            <a:spLocks noChangeArrowheads="1"/>
          </p:cNvSpPr>
          <p:nvPr/>
        </p:nvSpPr>
        <p:spPr bwMode="ltGray">
          <a:xfrm>
            <a:off x="5786438" y="5572125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ru-RU" sz="1600" i="1">
                <a:solidFill>
                  <a:srgbClr val="051101"/>
                </a:solidFill>
                <a:latin typeface="Calibri" pitchFamily="34" charset="0"/>
              </a:rPr>
              <a:t>Н.М. Карамзин (1766-1826)    историк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ltGray">
          <a:xfrm>
            <a:off x="684213" y="333375"/>
            <a:ext cx="8280400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51101"/>
                </a:solidFill>
                <a:latin typeface="+mn-lt"/>
              </a:rPr>
              <a:t>6. Оценка деятельности Павла </a:t>
            </a:r>
            <a:r>
              <a:rPr lang="en-US" sz="2800" b="1" dirty="0">
                <a:solidFill>
                  <a:srgbClr val="051101"/>
                </a:solidFill>
                <a:latin typeface="+mn-lt"/>
                <a:cs typeface="Times New Roman" pitchFamily="18" charset="0"/>
              </a:rPr>
              <a:t>I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1785938"/>
            <a:ext cx="4862513" cy="3805237"/>
          </a:xfrm>
          <a:solidFill>
            <a:schemeClr val="accent3">
              <a:lumMod val="40000"/>
              <a:lumOff val="60000"/>
            </a:schemeClr>
          </a:solidFill>
          <a:ln cmpd="tri">
            <a:solidFill>
              <a:schemeClr val="folHlink"/>
            </a:solidFill>
          </a:ln>
        </p:spPr>
        <p:txBody>
          <a:bodyPr rtlCol="0">
            <a:normAutofit lnSpcReduction="10000"/>
          </a:bodyPr>
          <a:lstStyle/>
          <a:p>
            <a:pPr marL="0" indent="358775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i="1" dirty="0" smtClean="0"/>
              <a:t>«Мой отец, вступив на престол, захотел все реформировать… Все сразу же было перевернуто с ног на голову. Это только увеличило беспорядок, и без того в слишком сильной степени царившей в делах… Мое несчастное отечество находится в положении, не поддающемся описанию. Хлебопашец обижен, торговля стеснена, свобода и личное благосостояние уничтожены».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i="1" dirty="0" smtClean="0"/>
              <a:t>Из письма Великого князя Александра </a:t>
            </a:r>
            <a:r>
              <a:rPr lang="ru-RU" sz="1500" i="1" dirty="0" err="1" smtClean="0"/>
              <a:t>Лагарпу</a:t>
            </a:r>
            <a:r>
              <a:rPr lang="ru-RU" sz="1500" i="1" dirty="0" smtClean="0"/>
              <a:t> (1797 г.)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i="1" dirty="0">
              <a:solidFill>
                <a:schemeClr val="folHlink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ltGray">
          <a:xfrm>
            <a:off x="5786438" y="5572125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/>
            <a:r>
              <a:rPr lang="ru-RU" sz="1600" i="1">
                <a:latin typeface="Calibri" pitchFamily="34" charset="0"/>
              </a:rPr>
              <a:t>Великий князь Александр Павлович. </a:t>
            </a:r>
          </a:p>
          <a:p>
            <a:pPr algn="ctr" rtl="1"/>
            <a:r>
              <a:rPr lang="ru-RU" sz="1600" i="1">
                <a:latin typeface="Calibri" pitchFamily="34" charset="0"/>
              </a:rPr>
              <a:t>Художник Ж.Л. Вуаль. 1792 г.</a:t>
            </a:r>
            <a:endParaRPr lang="ru-RU" sz="1600" i="1">
              <a:solidFill>
                <a:srgbClr val="051101"/>
              </a:solidFill>
              <a:latin typeface="Calibri" pitchFamily="34" charset="0"/>
            </a:endParaRPr>
          </a:p>
        </p:txBody>
      </p:sp>
      <p:pic>
        <p:nvPicPr>
          <p:cNvPr id="34820" name="Picture 2" descr="http://media.napoleon-images.us/tableaux/alexandre_I.jpg"/>
          <p:cNvPicPr>
            <a:picLocks noChangeAspect="1" noChangeArrowheads="1"/>
          </p:cNvPicPr>
          <p:nvPr/>
        </p:nvPicPr>
        <p:blipFill>
          <a:blip r:embed="rId3"/>
          <a:srcRect l="3125" t="2419" r="4688" b="3226"/>
          <a:stretch>
            <a:fillRect/>
          </a:stretch>
        </p:blipFill>
        <p:spPr bwMode="auto">
          <a:xfrm>
            <a:off x="5715000" y="1785938"/>
            <a:ext cx="28575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ltGray">
          <a:xfrm>
            <a:off x="684213" y="333375"/>
            <a:ext cx="8280400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51101"/>
                </a:solidFill>
                <a:latin typeface="+mn-lt"/>
              </a:rPr>
              <a:t>6. Оценка деятельности Павла </a:t>
            </a:r>
            <a:r>
              <a:rPr lang="en-US" sz="2800" b="1" dirty="0">
                <a:solidFill>
                  <a:srgbClr val="051101"/>
                </a:solidFill>
                <a:latin typeface="+mn-lt"/>
                <a:cs typeface="Times New Roman" pitchFamily="18" charset="0"/>
              </a:rPr>
              <a:t>I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4438" y="1428750"/>
            <a:ext cx="6858000" cy="4233863"/>
          </a:xfrm>
          <a:solidFill>
            <a:schemeClr val="accent3">
              <a:lumMod val="40000"/>
              <a:lumOff val="60000"/>
            </a:schemeClr>
          </a:solidFill>
          <a:ln cmpd="tri">
            <a:solidFill>
              <a:schemeClr val="folHlink"/>
            </a:solidFill>
          </a:ln>
        </p:spPr>
        <p:txBody>
          <a:bodyPr rtlCol="0">
            <a:normAutofit/>
          </a:bodyPr>
          <a:lstStyle/>
          <a:p>
            <a:pPr marL="0" indent="358775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/>
              <a:t>«Хотя многие русские, особенно при дворе и в армии, имели все основания забыть о Павле, фактически то, что Павел совершил за четыре года и три месяца своего правления, оказалось основополагающим для России в первой половине </a:t>
            </a:r>
            <a:r>
              <a:rPr lang="en-US" sz="1600" i="1" dirty="0" smtClean="0"/>
              <a:t>XIX</a:t>
            </a:r>
            <a:r>
              <a:rPr lang="ru-RU" sz="1600" i="1" dirty="0" smtClean="0"/>
              <a:t> века. Его реформы создали строго централизованную систему управления, сфокусированную на царе, военизировали нарождающуюся бюрократию, изменили армию и военное управление, урегулировали проблему престолонаследия, формально узаконили статус царской семьи и нанесли смертельный удар екатерининским новациям в местной системе управления».</a:t>
            </a:r>
          </a:p>
          <a:p>
            <a:pPr marL="0" indent="0" algn="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i="1" dirty="0" smtClean="0"/>
              <a:t>Современный американский историк </a:t>
            </a:r>
            <a:r>
              <a:rPr lang="ru-RU" sz="1400" i="1" dirty="0" err="1" smtClean="0"/>
              <a:t>Р.Мак-Грю</a:t>
            </a:r>
            <a:endParaRPr lang="ru-RU" sz="1400" i="1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8"/>
          <p:cNvSpPr txBox="1">
            <a:spLocks noChangeArrowheads="1"/>
          </p:cNvSpPr>
          <p:nvPr/>
        </p:nvSpPr>
        <p:spPr bwMode="ltGray">
          <a:xfrm>
            <a:off x="827088" y="404813"/>
            <a:ext cx="7705725" cy="5191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ru-RU" sz="2800" b="1" i="1">
              <a:solidFill>
                <a:srgbClr val="9900FF"/>
              </a:solidFill>
              <a:latin typeface="Calibri" pitchFamily="34" charset="0"/>
            </a:endParaRPr>
          </a:p>
        </p:txBody>
      </p:sp>
      <p:sp>
        <p:nvSpPr>
          <p:cNvPr id="38914" name="Text Box 1"/>
          <p:cNvSpPr txBox="1">
            <a:spLocks noChangeArrowheads="1"/>
          </p:cNvSpPr>
          <p:nvPr/>
        </p:nvSpPr>
        <p:spPr bwMode="ltGray">
          <a:xfrm>
            <a:off x="1000125" y="908050"/>
            <a:ext cx="7000875" cy="4616450"/>
          </a:xfrm>
          <a:prstGeom prst="rect">
            <a:avLst/>
          </a:prstGeom>
          <a:solidFill>
            <a:srgbClr val="AFF294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Calibri" pitchFamily="34" charset="0"/>
              </a:rPr>
              <a:t>Сам же Павел I в одном частном письме сказал о самом себе так:</a:t>
            </a:r>
            <a:endParaRPr lang="en-US" sz="28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00"/>
                </a:solidFill>
                <a:latin typeface="Calibri" pitchFamily="34" charset="0"/>
              </a:rPr>
              <a:t>"Для меня не существует ни партий, ни интересов, кроме интересов государства, а при моём характере мне тяжело видеть, что дела идут вкривь и вкось, и что причиною тому небрежность и личные виды. Я желаю лучше быть ненавидимым за правое дело, чем любимым за дело неправое!"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ltGray">
          <a:xfrm>
            <a:off x="285750" y="285750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ru-RU" sz="2400" b="1" i="1">
                <a:solidFill>
                  <a:srgbClr val="051101"/>
                </a:solidFill>
                <a:latin typeface="Calibri" pitchFamily="34" charset="0"/>
              </a:rPr>
              <a:t>В чем вы видите причины столь разных подходов к оценке царствования Павла </a:t>
            </a:r>
            <a:r>
              <a:rPr lang="en-US" sz="2400" b="1" i="1">
                <a:solidFill>
                  <a:srgbClr val="051101"/>
                </a:solidFill>
                <a:latin typeface="Calibri" pitchFamily="34" charset="0"/>
                <a:cs typeface="Times New Roman" pitchFamily="18" charset="0"/>
              </a:rPr>
              <a:t>I?</a:t>
            </a:r>
          </a:p>
        </p:txBody>
      </p:sp>
      <p:pic>
        <p:nvPicPr>
          <p:cNvPr id="40962" name="Picture 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ltGray">
          <a:xfrm>
            <a:off x="3643313" y="1357313"/>
            <a:ext cx="2084387" cy="3008312"/>
          </a:xfrm>
        </p:spPr>
      </p:pic>
      <p:sp>
        <p:nvSpPr>
          <p:cNvPr id="411649" name="Text Box 1"/>
          <p:cNvSpPr txBox="1">
            <a:spLocks noChangeArrowheads="1"/>
          </p:cNvSpPr>
          <p:nvPr/>
        </p:nvSpPr>
        <p:spPr bwMode="ltGray">
          <a:xfrm>
            <a:off x="285750" y="2286000"/>
            <a:ext cx="309721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rt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</a:rPr>
              <a:t>Реформатор 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?</a:t>
            </a:r>
            <a:endParaRPr lang="ru-RU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1650" name="Text Box 2"/>
          <p:cNvSpPr txBox="1">
            <a:spLocks noChangeArrowheads="1"/>
          </p:cNvSpPr>
          <p:nvPr/>
        </p:nvSpPr>
        <p:spPr bwMode="ltGray">
          <a:xfrm>
            <a:off x="6000750" y="2286000"/>
            <a:ext cx="2843213" cy="519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</a:rPr>
              <a:t>Деспот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?</a:t>
            </a:r>
            <a:endParaRPr lang="ru-RU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ltGray">
          <a:xfrm>
            <a:off x="214313" y="5286375"/>
            <a:ext cx="8713787" cy="519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79713" indent="-2779713" algn="just">
              <a:spcBef>
                <a:spcPct val="50000"/>
              </a:spcBef>
            </a:pP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1428750" y="4500563"/>
            <a:ext cx="6215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Какова ваша позиция в этом вопросе?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500813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«Российская империя в конце </a:t>
            </a:r>
            <a:r>
              <a:rPr lang="en-US" sz="3600" b="1" smtClean="0"/>
              <a:t>XVIII</a:t>
            </a:r>
            <a:r>
              <a:rPr lang="ru-RU" sz="3600" b="1" smtClean="0"/>
              <a:t> века в период правления Павла </a:t>
            </a:r>
            <a:r>
              <a:rPr lang="en-US" sz="3600" b="1" smtClean="0"/>
              <a:t>I</a:t>
            </a:r>
            <a:r>
              <a:rPr lang="ru-RU" sz="3600" b="1" smtClean="0"/>
              <a:t>».</a:t>
            </a:r>
            <a:r>
              <a:rPr lang="ru-RU" sz="2800" b="1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58175" cy="4143375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b="1" smtClean="0"/>
              <a:t>Личность императора Павла </a:t>
            </a:r>
            <a:r>
              <a:rPr lang="en-US" b="1" smtClean="0"/>
              <a:t>I</a:t>
            </a:r>
            <a:r>
              <a:rPr lang="ru-RU" b="1" smtClean="0"/>
              <a:t>: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b="1" smtClean="0"/>
              <a:t>2. Основные направления внутренней политики Павла </a:t>
            </a:r>
            <a:r>
              <a:rPr lang="en-US" b="1" smtClean="0"/>
              <a:t>I</a:t>
            </a:r>
            <a:r>
              <a:rPr lang="ru-RU" b="1" smtClean="0"/>
              <a:t>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b="1" smtClean="0"/>
              <a:t>3. Основные направления внешней политики Павла </a:t>
            </a:r>
            <a:r>
              <a:rPr lang="en-US" b="1" smtClean="0"/>
              <a:t>I</a:t>
            </a:r>
            <a:r>
              <a:rPr lang="ru-RU" b="1" smtClean="0"/>
              <a:t>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b="1" smtClean="0"/>
              <a:t>4. Противоречивость политики Павла </a:t>
            </a:r>
            <a:r>
              <a:rPr lang="en-US" b="1" smtClean="0"/>
              <a:t>I</a:t>
            </a:r>
            <a:r>
              <a:rPr lang="ru-RU" b="1" smtClean="0"/>
              <a:t>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b="1" smtClean="0"/>
              <a:t>5. Дворцовый переворот 11 марта 1801 г.: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b="1" smtClean="0">
              <a:solidFill>
                <a:srgbClr val="051101"/>
              </a:solidFill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ru-RU" smtClean="0"/>
          </a:p>
          <a:p>
            <a:pPr marL="514350" indent="-514350" eaLnBrk="1" hangingPunct="1">
              <a:buFont typeface="Arial" charset="0"/>
              <a:buNone/>
            </a:pPr>
            <a:endParaRPr lang="ru-RU" sz="2400" b="1" smtClean="0">
              <a:solidFill>
                <a:srgbClr val="051101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ru-RU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1571625"/>
            <a:ext cx="63754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i="1">
                <a:latin typeface="Calibri" pitchFamily="34" charset="0"/>
              </a:rPr>
              <a:t>План урока: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357188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j-lt"/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95313"/>
          </a:xfrm>
          <a:solidFill>
            <a:schemeClr val="accent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b="1" dirty="0" smtClean="0"/>
              <a:t>1.1. Взаимоотношения в императорской семье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Profile portrait of Catherine II by Fedor Rokotov (1763, Tretyakov gallery).jpg"/>
          <p:cNvPicPr>
            <a:picLocks noChangeAspect="1" noChangeArrowheads="1"/>
          </p:cNvPicPr>
          <p:nvPr/>
        </p:nvPicPr>
        <p:blipFill>
          <a:blip r:embed="rId2"/>
          <a:srcRect l="10631" t="20827" r="16132" b="5637"/>
          <a:stretch>
            <a:fillRect/>
          </a:stretch>
        </p:blipFill>
        <p:spPr bwMode="auto">
          <a:xfrm>
            <a:off x="4786313" y="1071563"/>
            <a:ext cx="21431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Paul i russia.jpg"/>
          <p:cNvPicPr>
            <a:picLocks noChangeAspect="1" noChangeArrowheads="1"/>
          </p:cNvPicPr>
          <p:nvPr/>
        </p:nvPicPr>
        <p:blipFill>
          <a:blip r:embed="rId3"/>
          <a:srcRect t="10077"/>
          <a:stretch>
            <a:fillRect/>
          </a:stretch>
        </p:blipFill>
        <p:spPr bwMode="auto">
          <a:xfrm>
            <a:off x="4786313" y="1643063"/>
            <a:ext cx="164306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Elizabeth of Russia by V.Eriksen.jpg"/>
          <p:cNvPicPr>
            <a:picLocks noChangeAspect="1" noChangeArrowheads="1"/>
          </p:cNvPicPr>
          <p:nvPr/>
        </p:nvPicPr>
        <p:blipFill>
          <a:blip r:embed="rId4"/>
          <a:srcRect b="9953"/>
          <a:stretch>
            <a:fillRect/>
          </a:stretch>
        </p:blipFill>
        <p:spPr bwMode="auto">
          <a:xfrm>
            <a:off x="2286000" y="1071563"/>
            <a:ext cx="2146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s://upload.wikimedia.org/wikipedia/commons/thumb/0/07/%D0%90%D0%BB%D0%B5%D0%BA%D1%81%D0%B0%D0%BD%D0%B4%D1%80_I.jpg/640px-%D0%90%D0%BB%D0%B5%D0%BA%D1%81%D0%B0%D0%BD%D0%B4%D1%80_I.jpg"/>
          <p:cNvPicPr>
            <a:picLocks noChangeAspect="1" noChangeArrowheads="1"/>
          </p:cNvPicPr>
          <p:nvPr/>
        </p:nvPicPr>
        <p:blipFill>
          <a:blip r:embed="rId5"/>
          <a:srcRect t="5994" b="4103"/>
          <a:stretch>
            <a:fillRect/>
          </a:stretch>
        </p:blipFill>
        <p:spPr bwMode="auto">
          <a:xfrm>
            <a:off x="285750" y="4429125"/>
            <a:ext cx="164306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6313" y="3500438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Екатерина </a:t>
            </a:r>
            <a:r>
              <a:rPr lang="en-US" sz="1400">
                <a:latin typeface="Calibri" pitchFamily="34" charset="0"/>
              </a:rPr>
              <a:t>II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3500438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Елизавета </a:t>
            </a:r>
            <a:r>
              <a:rPr lang="en-US" sz="1400">
                <a:latin typeface="Calibri" pitchFamily="34" charset="0"/>
              </a:rPr>
              <a:t>I </a:t>
            </a:r>
            <a:r>
              <a:rPr lang="ru-RU" sz="1400">
                <a:latin typeface="Calibri" pitchFamily="34" charset="0"/>
              </a:rPr>
              <a:t>Петровна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6286500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Павел </a:t>
            </a:r>
            <a:r>
              <a:rPr lang="en-US" sz="1400">
                <a:latin typeface="Calibri" pitchFamily="34" charset="0"/>
              </a:rPr>
              <a:t>I</a:t>
            </a:r>
            <a:r>
              <a:rPr lang="ru-RU" sz="1400">
                <a:latin typeface="Calibri" pitchFamily="34" charset="0"/>
              </a:rPr>
              <a:t> Петрович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00875" y="628650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Александр </a:t>
            </a:r>
            <a:r>
              <a:rPr lang="en-US" sz="1400">
                <a:latin typeface="Calibri" pitchFamily="34" charset="0"/>
              </a:rPr>
              <a:t>I </a:t>
            </a:r>
            <a:r>
              <a:rPr lang="ru-RU" sz="1400">
                <a:latin typeface="Calibri" pitchFamily="34" charset="0"/>
              </a:rPr>
              <a:t>Павлович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0250" y="4000500"/>
            <a:ext cx="4286250" cy="1077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Елизавета Петровна собиралась объявить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Павла наследником престола вместо его отца Петра Федоровича (будущего императора Петра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III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).</a:t>
            </a:r>
            <a:endParaRPr lang="ru-RU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3" y="1071563"/>
            <a:ext cx="1928812" cy="2808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Будущий император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Павел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</a:t>
            </a:r>
            <a:endParaRPr lang="ru-RU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родился в 1754 году</a:t>
            </a:r>
            <a:endParaRPr lang="ru-RU" sz="1600" dirty="0">
              <a:solidFill>
                <a:srgbClr val="0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 был сразу отнят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от родителей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 взят на воспитание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императрицей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Елизаветой Петровной.</a:t>
            </a: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75" y="5286375"/>
            <a:ext cx="4535488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 конце жизни Екатерина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II 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составила завещание, согласно которому престол передавался внуку Александру Павловичу.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Тайное завещание было уничтожено, а ничего не знавший двор присягнул императору Павлу</a:t>
            </a:r>
            <a:endParaRPr lang="ru-RU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13" y="1071563"/>
            <a:ext cx="1857375" cy="2735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Вскоре история с наследником престола повторится, но уже в отношении старшего сына Павла </a:t>
            </a:r>
            <a:r>
              <a:rPr lang="en-US" sz="1600" dirty="0">
                <a:latin typeface="+mn-lt"/>
              </a:rPr>
              <a:t>I </a:t>
            </a:r>
            <a:r>
              <a:rPr lang="ru-RU" sz="1600" dirty="0">
                <a:latin typeface="+mn-lt"/>
              </a:rPr>
              <a:t>– Александра…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49913 0.40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76198 -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1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1.2. Воспитание и образование</a:t>
            </a: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13" y="5143500"/>
            <a:ext cx="3095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latin typeface="Calibri" pitchFamily="34" charset="0"/>
              </a:rPr>
              <a:t>Портрет Павла Петровича в детстве </a:t>
            </a:r>
          </a:p>
          <a:p>
            <a:pPr algn="ctr"/>
            <a:r>
              <a:rPr lang="ru-RU" sz="1400" i="1">
                <a:latin typeface="Calibri" pitchFamily="34" charset="0"/>
              </a:rPr>
              <a:t>(Неизвестный художник. 2-я половина 18 века)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" y="2143125"/>
            <a:ext cx="2592388" cy="2200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Первый воспитатель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дипломат  </a:t>
            </a:r>
            <a:r>
              <a:rPr lang="ru-RU" sz="1700" b="1" dirty="0" err="1">
                <a:solidFill>
                  <a:srgbClr val="000000"/>
                </a:solidFill>
                <a:latin typeface="+mn-lt"/>
              </a:rPr>
              <a:t>Ф.Д.Бехтеев</a:t>
            </a:r>
            <a:r>
              <a:rPr lang="ru-RU" sz="1700" dirty="0">
                <a:solidFill>
                  <a:srgbClr val="000000"/>
                </a:solidFill>
                <a:latin typeface="+mn-lt"/>
              </a:rPr>
              <a:t>,</a:t>
            </a:r>
            <a:br>
              <a:rPr lang="ru-RU" sz="1700" dirty="0">
                <a:solidFill>
                  <a:srgbClr val="000000"/>
                </a:solidFill>
                <a:latin typeface="+mn-lt"/>
              </a:rPr>
            </a:br>
            <a:r>
              <a:rPr lang="ru-RU" sz="1700" dirty="0">
                <a:latin typeface="+mn-lt"/>
              </a:rPr>
              <a:t>который был одержим духом всяческих уставов, четких приказаний, военной дисциплиной, сравнимой с муштрой.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5602" name="Picture 2" descr="http://s017.radikal.ru/i412/1208/52/50c86bb9e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571625"/>
            <a:ext cx="3071812" cy="3582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86500" y="2143125"/>
            <a:ext cx="2571750" cy="2446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n-lt"/>
              </a:rPr>
              <a:t>Это убедило впечатлительного мальчика в том, что все так и происходит в повседневной жизни. И он ни о чём не думал, кроме солдатских маршей и боев между батальонами.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1428750"/>
            <a:ext cx="2643188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Наставник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0" y="1428750"/>
            <a:ext cx="2643188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Формирование личности Павла </a:t>
            </a:r>
            <a:r>
              <a:rPr lang="en-US" b="1" i="1" dirty="0">
                <a:latin typeface="+mn-lt"/>
              </a:rPr>
              <a:t>I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1.2. Воспитание и образование</a:t>
            </a:r>
            <a:endParaRPr lang="ru-RU" sz="2800" b="1" dirty="0"/>
          </a:p>
        </p:txBody>
      </p:sp>
      <p:pic>
        <p:nvPicPr>
          <p:cNvPr id="17410" name="Picture 2" descr="https://upload.wikimedia.org/wikipedia/commons/thumb/2/26/Rokotov_paul_1_as_child.JPG/640px-Rokotov_paul_1_as_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714500"/>
            <a:ext cx="3011488" cy="3816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88" y="5500688"/>
            <a:ext cx="3024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latin typeface="Calibri" pitchFamily="34" charset="0"/>
              </a:rPr>
              <a:t>Портрет великого князя Павла Петровича в детстве </a:t>
            </a:r>
          </a:p>
          <a:p>
            <a:pPr algn="ctr"/>
            <a:r>
              <a:rPr lang="ru-RU" sz="1400" i="1">
                <a:latin typeface="Calibri" pitchFamily="34" charset="0"/>
              </a:rPr>
              <a:t>(Ф. Рокотов, 1761 г.)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" y="2143125"/>
            <a:ext cx="2928938" cy="3646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51101"/>
                </a:solidFill>
                <a:latin typeface="+mn-lt"/>
              </a:rPr>
              <a:t>С 1760 года  новый воспитатель - </a:t>
            </a:r>
            <a:r>
              <a:rPr lang="ru-RU" sz="1700" dirty="0">
                <a:solidFill>
                  <a:srgbClr val="000000"/>
                </a:solidFill>
                <a:latin typeface="+mn-lt"/>
              </a:rPr>
              <a:t>сторонник    Просвещения </a:t>
            </a:r>
            <a:r>
              <a:rPr lang="ru-RU" sz="1700" b="1" dirty="0">
                <a:solidFill>
                  <a:srgbClr val="000000"/>
                </a:solidFill>
                <a:latin typeface="+mn-lt"/>
              </a:rPr>
              <a:t>Н.И.Панин</a:t>
            </a:r>
            <a:r>
              <a:rPr lang="ru-RU" sz="17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Он мечтал воспитать из Павла идеального государя для России.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 его рекомендации Павлу был назначен ряд учителей «предметников»: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митрополит Московский Платон (Закон Божий), С. А. Порошин (естественная история), </a:t>
            </a:r>
            <a:r>
              <a:rPr lang="ru-RU" sz="1600" dirty="0" err="1">
                <a:latin typeface="+mn-lt"/>
              </a:rPr>
              <a:t>Гранже</a:t>
            </a:r>
            <a:r>
              <a:rPr lang="ru-RU" sz="1600" dirty="0">
                <a:latin typeface="+mn-lt"/>
              </a:rPr>
              <a:t> (танцы), Дж. </a:t>
            </a:r>
            <a:r>
              <a:rPr lang="ru-RU" sz="1600" dirty="0" err="1">
                <a:latin typeface="+mn-lt"/>
              </a:rPr>
              <a:t>Миллико</a:t>
            </a:r>
            <a:r>
              <a:rPr lang="ru-RU" sz="1600" dirty="0">
                <a:latin typeface="+mn-lt"/>
              </a:rPr>
              <a:t> (музыка) и др.</a:t>
            </a:r>
            <a:r>
              <a:rPr lang="ru-RU" sz="1700" dirty="0">
                <a:solidFill>
                  <a:srgbClr val="000000"/>
                </a:solidFill>
                <a:latin typeface="+mn-lt"/>
              </a:rPr>
              <a:t> </a:t>
            </a:r>
            <a:endParaRPr lang="ru-RU" b="1" i="1" dirty="0">
              <a:solidFill>
                <a:srgbClr val="05110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38" y="2143125"/>
            <a:ext cx="2643187" cy="3646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51101"/>
                </a:solidFill>
                <a:latin typeface="+mn-lt"/>
              </a:rPr>
              <a:t>Павел Петрович получил блестящее образование: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владел латынью,</a:t>
            </a:r>
            <a:r>
              <a:rPr lang="ru-RU" sz="1700" b="1" i="1" dirty="0">
                <a:solidFill>
                  <a:srgbClr val="051101"/>
                </a:solidFill>
                <a:latin typeface="+mn-lt"/>
              </a:rPr>
              <a:t> </a:t>
            </a:r>
            <a:endParaRPr lang="ru-RU" sz="1700" dirty="0">
              <a:solidFill>
                <a:srgbClr val="000000"/>
              </a:solidFill>
              <a:latin typeface="+mn-lt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немецким и французским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 языками, любил математику, танцы,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 воинские упражнения.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Павел имел широкий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кругозор и уже тогда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пришел к рыцарским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идеалам, свято верил в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+mn-lt"/>
              </a:rPr>
              <a:t>Бога.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1428750"/>
            <a:ext cx="2643188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Наставник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938" y="1428750"/>
            <a:ext cx="2643187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</a:rPr>
              <a:t>Формирование личности Павла </a:t>
            </a:r>
            <a:r>
              <a:rPr lang="en-US" b="1" i="1" dirty="0">
                <a:latin typeface="+mn-lt"/>
              </a:rPr>
              <a:t>I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1.3. Семейная жизнь</a:t>
            </a:r>
            <a:endParaRPr lang="ru-RU" sz="2800" b="1" dirty="0"/>
          </a:p>
        </p:txBody>
      </p:sp>
      <p:pic>
        <p:nvPicPr>
          <p:cNvPr id="16386" name="Picture 2" descr="https://upload.wikimedia.org/wikipedia/commons/thumb/7/78/Family_of_Paul_I_of_Russia.jpg/800px-Family_of_Paul_I_of_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762125"/>
            <a:ext cx="5214937" cy="3506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5214938"/>
            <a:ext cx="5545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Портрет Павла I с семьёй (1800 г.)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ltGray">
          <a:xfrm>
            <a:off x="428625" y="5572125"/>
            <a:ext cx="8137525" cy="877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51101"/>
                </a:solidFill>
                <a:latin typeface="+mn-lt"/>
              </a:rPr>
              <a:t>Через несколько месяцев Павел вновь женился на принцессе Софии </a:t>
            </a:r>
            <a:r>
              <a:rPr lang="ru-RU" sz="1700" dirty="0" err="1">
                <a:solidFill>
                  <a:srgbClr val="051101"/>
                </a:solidFill>
                <a:latin typeface="+mn-lt"/>
              </a:rPr>
              <a:t>Доротее</a:t>
            </a:r>
            <a:r>
              <a:rPr lang="ru-RU" sz="1700" dirty="0">
                <a:solidFill>
                  <a:srgbClr val="051101"/>
                </a:solidFill>
                <a:latin typeface="+mn-lt"/>
              </a:rPr>
              <a:t> </a:t>
            </a:r>
            <a:r>
              <a:rPr lang="ru-RU" sz="1700" dirty="0" err="1">
                <a:solidFill>
                  <a:srgbClr val="051101"/>
                </a:solidFill>
                <a:latin typeface="+mn-lt"/>
              </a:rPr>
              <a:t>Вюртембергской</a:t>
            </a:r>
            <a:r>
              <a:rPr lang="ru-RU" sz="1700" dirty="0">
                <a:solidFill>
                  <a:srgbClr val="051101"/>
                </a:solidFill>
                <a:latin typeface="+mn-lt"/>
              </a:rPr>
              <a:t>, в православии Марии Федоровне Романовой. В этом браке у них родилось 10 детей: 4 сына и 6 дочерей. </a:t>
            </a:r>
            <a:endParaRPr lang="en-US" sz="1700" dirty="0">
              <a:solidFill>
                <a:srgbClr val="05110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3" y="857250"/>
            <a:ext cx="8143875" cy="900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51101"/>
                </a:solidFill>
                <a:latin typeface="+mn-lt"/>
              </a:rPr>
              <a:t>В 1773 г. Павел женился на принцессе </a:t>
            </a:r>
            <a:r>
              <a:rPr lang="ru-RU" sz="1700" dirty="0" err="1">
                <a:solidFill>
                  <a:srgbClr val="051101"/>
                </a:solidFill>
                <a:latin typeface="+mn-lt"/>
              </a:rPr>
              <a:t>Вильгельмине</a:t>
            </a:r>
            <a:r>
              <a:rPr lang="ru-RU" sz="1700" dirty="0">
                <a:solidFill>
                  <a:srgbClr val="051101"/>
                </a:solidFill>
                <a:latin typeface="+mn-lt"/>
              </a:rPr>
              <a:t> </a:t>
            </a:r>
            <a:r>
              <a:rPr lang="ru-RU" sz="1700" dirty="0" err="1">
                <a:solidFill>
                  <a:srgbClr val="051101"/>
                </a:solidFill>
                <a:latin typeface="+mn-lt"/>
              </a:rPr>
              <a:t>Гессен-Дармштадской</a:t>
            </a:r>
            <a:r>
              <a:rPr lang="ru-RU" sz="1700" dirty="0">
                <a:solidFill>
                  <a:srgbClr val="051101"/>
                </a:solidFill>
                <a:latin typeface="+mn-lt"/>
              </a:rPr>
              <a:t>, в православии Наталье Алексеевне Романовой. Но спустя три года она умерла при родах вместе с младенцем.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1500174"/>
            <a:ext cx="3873042" cy="387304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2.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Основные направления внутренней политики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908050"/>
            <a:ext cx="2087563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Государственное устройство и управление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688" y="908050"/>
            <a:ext cx="2087562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Политика в отношении дворян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500563"/>
            <a:ext cx="2087562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Политика в отношении крестьян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13" y="4572000"/>
            <a:ext cx="2087562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Реформирование армии</a:t>
            </a:r>
          </a:p>
        </p:txBody>
      </p:sp>
      <p:cxnSp>
        <p:nvCxnSpPr>
          <p:cNvPr id="15" name="Прямая со стрелкой 14"/>
          <p:cNvCxnSpPr>
            <a:stCxn id="4" idx="1"/>
          </p:cNvCxnSpPr>
          <p:nvPr/>
        </p:nvCxnSpPr>
        <p:spPr>
          <a:xfrm rot="16200000" flipV="1">
            <a:off x="2493169" y="1364457"/>
            <a:ext cx="852487" cy="5524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7"/>
          </p:cNvCxnSpPr>
          <p:nvPr/>
        </p:nvCxnSpPr>
        <p:spPr>
          <a:xfrm rot="5400000" flipH="1" flipV="1">
            <a:off x="5791200" y="1357313"/>
            <a:ext cx="852487" cy="5667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 rot="5400000">
            <a:off x="2428875" y="4948238"/>
            <a:ext cx="909637" cy="6238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5"/>
          </p:cNvCxnSpPr>
          <p:nvPr/>
        </p:nvCxnSpPr>
        <p:spPr>
          <a:xfrm rot="16200000" flipH="1">
            <a:off x="5726906" y="5012532"/>
            <a:ext cx="981075" cy="5667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1357298"/>
            <a:ext cx="3944480" cy="401591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3. Основные направления внешней политики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571500"/>
            <a:ext cx="2159000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Борьба с революционными идеями французской революции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72250" y="571500"/>
            <a:ext cx="2087563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Сближение с Пруссией , Данией, Швецией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4714875"/>
            <a:ext cx="2087563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Ухудшение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англо-русских отношений. Сближение с Францией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43688" y="4714875"/>
            <a:ext cx="2087562" cy="1584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Формирование второй антифранцузской коалиции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786063" y="785813"/>
            <a:ext cx="364331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429500" y="2286000"/>
            <a:ext cx="5715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2643188" y="5572125"/>
            <a:ext cx="3857625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7625" y="428625"/>
            <a:ext cx="1643063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1762-1798 гг.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29563" y="3143250"/>
            <a:ext cx="92868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1798 г.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86188" y="6000750"/>
            <a:ext cx="1643062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1799-1800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4. Противоречивость политики Павла </a:t>
            </a:r>
            <a:r>
              <a:rPr lang="en-US" sz="2800" b="1" dirty="0" smtClean="0"/>
              <a:t>I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2357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Указ об ограничении барщины </a:t>
            </a:r>
            <a:r>
              <a:rPr lang="ru-RU" sz="1600" dirty="0">
                <a:solidFill>
                  <a:schemeClr val="tx1"/>
                </a:solidFill>
              </a:rPr>
              <a:t>тремя днями в неделю (1797 г.)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0" y="2357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Массовая раздача казенных земель с крестьянами феодалам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3" y="1214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Смена сенаторов и  высокопоставленных сенатских чиновников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3500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Попытки </a:t>
            </a:r>
            <a:r>
              <a:rPr lang="ru-RU" sz="1600" b="1" dirty="0">
                <a:solidFill>
                  <a:schemeClr val="tx1"/>
                </a:solidFill>
              </a:rPr>
              <a:t>восстановления обязательности дворянской службы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4643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Установление налога с дворян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88" y="4643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Введение телесных наказаний для дворян и офицеров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0" y="3500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Проведение бессмысленных реформ вооруженных сил по образцу прусской армии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3" y="1214438"/>
            <a:ext cx="3357562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Указ о престолонаследии </a:t>
            </a:r>
            <a:r>
              <a:rPr lang="ru-RU" sz="1600" dirty="0">
                <a:solidFill>
                  <a:schemeClr val="tx1"/>
                </a:solidFill>
              </a:rPr>
              <a:t>(1797 г.), устранивший неясные моменты в этом вопросе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3" y="5786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Заключение мира между Россией и Францией (1800 г.)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88" y="5786438"/>
            <a:ext cx="3359150" cy="900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Разрыв дипломатических и торговых отношений с Англией. Обострение отношений с Австрией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1067</Words>
  <Application>Microsoft Office PowerPoint</Application>
  <PresentationFormat>Экран (4:3)</PresentationFormat>
  <Paragraphs>164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Тема Office</vt:lpstr>
      <vt:lpstr>О ком так говорили современники,  историки и литераторы?</vt:lpstr>
      <vt:lpstr>«Российская империя в конце XVIII века в период правления Павла I». </vt:lpstr>
      <vt:lpstr> 1.1. Взаимоотношения в императорской семье </vt:lpstr>
      <vt:lpstr>1.2. Воспитание и образование</vt:lpstr>
      <vt:lpstr>1.2. Воспитание и образование</vt:lpstr>
      <vt:lpstr>1.3. Семейная жизнь</vt:lpstr>
      <vt:lpstr>Слайд 7</vt:lpstr>
      <vt:lpstr>Слайд 8</vt:lpstr>
      <vt:lpstr>4. Противоречивость политики Павла I</vt:lpstr>
      <vt:lpstr>5. Дворцовый переворот 11 марта 1801 г.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империя в конце XVIII века. Внутренняя и внешняя политика Павла I.</dc:title>
  <dc:creator>Tushnova</dc:creator>
  <cp:lastModifiedBy>DELL</cp:lastModifiedBy>
  <cp:revision>115</cp:revision>
  <dcterms:created xsi:type="dcterms:W3CDTF">2015-06-08T10:51:13Z</dcterms:created>
  <dcterms:modified xsi:type="dcterms:W3CDTF">2017-09-06T18:48:10Z</dcterms:modified>
</cp:coreProperties>
</file>